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tiff" ContentType="image/tif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1.xml" ContentType="application/vnd.openxmlformats-officedocument.presentationml.notesSlid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7"/>
  </p:notesMasterIdLst>
  <p:sldIdLst>
    <p:sldId id="257" r:id="rId2"/>
    <p:sldId id="258" r:id="rId3"/>
    <p:sldId id="291" r:id="rId4"/>
    <p:sldId id="292" r:id="rId5"/>
    <p:sldId id="268" r:id="rId6"/>
    <p:sldId id="293" r:id="rId7"/>
    <p:sldId id="320" r:id="rId8"/>
    <p:sldId id="319" r:id="rId9"/>
    <p:sldId id="269" r:id="rId10"/>
    <p:sldId id="294" r:id="rId11"/>
    <p:sldId id="260" r:id="rId12"/>
    <p:sldId id="295" r:id="rId13"/>
    <p:sldId id="270" r:id="rId14"/>
    <p:sldId id="296" r:id="rId15"/>
    <p:sldId id="271" r:id="rId16"/>
    <p:sldId id="259" r:id="rId17"/>
    <p:sldId id="272" r:id="rId18"/>
    <p:sldId id="273" r:id="rId19"/>
    <p:sldId id="266" r:id="rId20"/>
    <p:sldId id="297" r:id="rId21"/>
    <p:sldId id="322" r:id="rId22"/>
    <p:sldId id="323" r:id="rId23"/>
    <p:sldId id="265" r:id="rId24"/>
    <p:sldId id="304" r:id="rId25"/>
    <p:sldId id="274" r:id="rId26"/>
    <p:sldId id="298" r:id="rId27"/>
    <p:sldId id="305" r:id="rId28"/>
    <p:sldId id="301" r:id="rId29"/>
    <p:sldId id="306" r:id="rId30"/>
    <p:sldId id="299" r:id="rId31"/>
    <p:sldId id="275" r:id="rId32"/>
    <p:sldId id="307" r:id="rId33"/>
    <p:sldId id="267" r:id="rId34"/>
    <p:sldId id="308" r:id="rId35"/>
    <p:sldId id="276" r:id="rId36"/>
    <p:sldId id="277" r:id="rId37"/>
    <p:sldId id="261" r:id="rId38"/>
    <p:sldId id="278" r:id="rId39"/>
    <p:sldId id="302" r:id="rId40"/>
    <p:sldId id="279" r:id="rId41"/>
    <p:sldId id="303" r:id="rId42"/>
    <p:sldId id="300" r:id="rId43"/>
    <p:sldId id="280" r:id="rId44"/>
    <p:sldId id="281" r:id="rId45"/>
    <p:sldId id="282" r:id="rId46"/>
    <p:sldId id="309" r:id="rId47"/>
    <p:sldId id="310" r:id="rId48"/>
    <p:sldId id="263" r:id="rId49"/>
    <p:sldId id="283" r:id="rId50"/>
    <p:sldId id="264" r:id="rId51"/>
    <p:sldId id="311" r:id="rId52"/>
    <p:sldId id="284" r:id="rId53"/>
    <p:sldId id="285" r:id="rId54"/>
    <p:sldId id="286" r:id="rId55"/>
    <p:sldId id="312" r:id="rId56"/>
    <p:sldId id="288" r:id="rId57"/>
    <p:sldId id="313" r:id="rId58"/>
    <p:sldId id="314" r:id="rId59"/>
    <p:sldId id="315" r:id="rId60"/>
    <p:sldId id="321" r:id="rId61"/>
    <p:sldId id="287" r:id="rId62"/>
    <p:sldId id="317" r:id="rId63"/>
    <p:sldId id="289" r:id="rId64"/>
    <p:sldId id="318" r:id="rId65"/>
    <p:sldId id="316" r:id="rId6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4" d="100"/>
          <a:sy n="94" d="100"/>
        </p:scale>
        <p:origin x="-960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notesMaster" Target="notesMasters/notesMaster1.xml"/><Relationship Id="rId68" Type="http://schemas.openxmlformats.org/officeDocument/2006/relationships/printerSettings" Target="printerSettings/printerSettings1.bin"/><Relationship Id="rId69" Type="http://schemas.openxmlformats.org/officeDocument/2006/relationships/presProps" Target="presProp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viewProps" Target="viewProps.xml"/><Relationship Id="rId71" Type="http://schemas.openxmlformats.org/officeDocument/2006/relationships/theme" Target="theme/theme1.xml"/><Relationship Id="rId72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8DF7AF-3501-49F6-ABAA-9C0DF6545504}" type="datetimeFigureOut">
              <a:rPr lang="en-US" smtClean="0"/>
              <a:pPr/>
              <a:t>12/7/16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981032-81D7-47EC-8C23-BCDADED25D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2311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981032-81D7-47EC-8C23-BCDADED25D13}" type="slidenum">
              <a:rPr lang="en-US" smtClean="0"/>
              <a:pPr/>
              <a:t>41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0EA6E7-3C87-43F6-9042-B17C7281770F}" type="datetimeFigureOut">
              <a:rPr lang="en-US" smtClean="0"/>
              <a:pPr/>
              <a:t>12/7/16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D85C85-CAF4-413B-BEF9-EC6AC6C9895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0EA6E7-3C87-43F6-9042-B17C7281770F}" type="datetimeFigureOut">
              <a:rPr lang="en-US" smtClean="0"/>
              <a:pPr/>
              <a:t>12/7/16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D85C85-CAF4-413B-BEF9-EC6AC6C9895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0EA6E7-3C87-43F6-9042-B17C7281770F}" type="datetimeFigureOut">
              <a:rPr lang="en-US" smtClean="0"/>
              <a:pPr/>
              <a:t>12/7/16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D85C85-CAF4-413B-BEF9-EC6AC6C9895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0EA6E7-3C87-43F6-9042-B17C7281770F}" type="datetimeFigureOut">
              <a:rPr lang="en-US" smtClean="0"/>
              <a:pPr/>
              <a:t>12/7/16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D85C85-CAF4-413B-BEF9-EC6AC6C9895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0EA6E7-3C87-43F6-9042-B17C7281770F}" type="datetimeFigureOut">
              <a:rPr lang="en-US" smtClean="0"/>
              <a:pPr/>
              <a:t>12/7/16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D85C85-CAF4-413B-BEF9-EC6AC6C9895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0EA6E7-3C87-43F6-9042-B17C7281770F}" type="datetimeFigureOut">
              <a:rPr lang="en-US" smtClean="0"/>
              <a:pPr/>
              <a:t>12/7/16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D85C85-CAF4-413B-BEF9-EC6AC6C9895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0EA6E7-3C87-43F6-9042-B17C7281770F}" type="datetimeFigureOut">
              <a:rPr lang="en-US" smtClean="0"/>
              <a:pPr/>
              <a:t>12/7/16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D85C85-CAF4-413B-BEF9-EC6AC6C9895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0EA6E7-3C87-43F6-9042-B17C7281770F}" type="datetimeFigureOut">
              <a:rPr lang="en-US" smtClean="0"/>
              <a:pPr/>
              <a:t>12/7/16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D85C85-CAF4-413B-BEF9-EC6AC6C9895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0EA6E7-3C87-43F6-9042-B17C7281770F}" type="datetimeFigureOut">
              <a:rPr lang="en-US" smtClean="0"/>
              <a:pPr/>
              <a:t>12/7/16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D85C85-CAF4-413B-BEF9-EC6AC6C9895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0EA6E7-3C87-43F6-9042-B17C7281770F}" type="datetimeFigureOut">
              <a:rPr lang="en-US" smtClean="0"/>
              <a:pPr/>
              <a:t>12/7/16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D85C85-CAF4-413B-BEF9-EC6AC6C9895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0EA6E7-3C87-43F6-9042-B17C7281770F}" type="datetimeFigureOut">
              <a:rPr lang="en-US" smtClean="0"/>
              <a:pPr/>
              <a:t>12/7/16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D85C85-CAF4-413B-BEF9-EC6AC6C9895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0EA6E7-3C87-43F6-9042-B17C7281770F}" type="datetimeFigureOut">
              <a:rPr lang="en-US" smtClean="0"/>
              <a:pPr/>
              <a:t>12/7/16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D85C85-CAF4-413B-BEF9-EC6AC6C98951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tags" Target="../tags/tag1.x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tags" Target="../tags/tag2.x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tags" Target="../tags/tag3.xml"/><Relationship Id="rId2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1" Type="http://schemas.openxmlformats.org/officeDocument/2006/relationships/tags" Target="../tags/tag4.xml"/><Relationship Id="rId2" Type="http://schemas.openxmlformats.org/officeDocument/2006/relationships/tags" Target="../tags/tag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tags" Target="../tags/tag6.x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13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w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1" Type="http://schemas.openxmlformats.org/officeDocument/2006/relationships/tags" Target="../tags/tag7.xml"/><Relationship Id="rId2" Type="http://schemas.openxmlformats.org/officeDocument/2006/relationships/tags" Target="../tags/tag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1" Type="http://schemas.openxmlformats.org/officeDocument/2006/relationships/tags" Target="../tags/tag9.xml"/><Relationship Id="rId2" Type="http://schemas.openxmlformats.org/officeDocument/2006/relationships/tags" Target="../tags/tag10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tags" Target="../tags/tag11.x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19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1" Type="http://schemas.openxmlformats.org/officeDocument/2006/relationships/tags" Target="../tags/tag12.xml"/><Relationship Id="rId2" Type="http://schemas.openxmlformats.org/officeDocument/2006/relationships/tags" Target="../tags/tag1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1" Type="http://schemas.openxmlformats.org/officeDocument/2006/relationships/tags" Target="../tags/tag14.xml"/><Relationship Id="rId2" Type="http://schemas.openxmlformats.org/officeDocument/2006/relationships/tags" Target="../tags/tag1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tags" Target="../tags/tag16.x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2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1" Type="http://schemas.openxmlformats.org/officeDocument/2006/relationships/tags" Target="../tags/tag17.xml"/><Relationship Id="rId2" Type="http://schemas.openxmlformats.org/officeDocument/2006/relationships/tags" Target="../tags/tag18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tiff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1" Type="http://schemas.openxmlformats.org/officeDocument/2006/relationships/tags" Target="../tags/tag19.xml"/><Relationship Id="rId2" Type="http://schemas.openxmlformats.org/officeDocument/2006/relationships/tags" Target="../tags/tag20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tags" Target="../tags/tag21.x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3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flickr.com/photos/7552532@N07/31015450505/in/pool-908525@N20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hyperlink" Target="https://www.flickr.com/photos/141728736@N08/31416669335/in/pool-908525@N20/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Search Engines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Information Retrieval in Practice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581400" y="6096000"/>
            <a:ext cx="193193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000" dirty="0" smtClean="0"/>
              <a:t>All slides ©Addison Wesley, 2008</a:t>
            </a: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2819400" y="5181600"/>
            <a:ext cx="3576638" cy="366713"/>
          </a:xfrm>
          <a:prstGeom prst="rect">
            <a:avLst/>
          </a:prstGeom>
          <a:solidFill>
            <a:srgbClr val="00FFFF"/>
          </a:solidFill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Annotations by Michael L. Nelson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Tag Expansion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Can overcome vocabulary mismatch problem by expanding tag representation with external knowledge</a:t>
            </a:r>
          </a:p>
          <a:p>
            <a:r>
              <a:rPr lang="en-US" dirty="0" smtClean="0"/>
              <a:t>Possible external sources</a:t>
            </a:r>
          </a:p>
          <a:p>
            <a:pPr lvl="1"/>
            <a:r>
              <a:rPr lang="en-US" dirty="0" smtClean="0"/>
              <a:t>Thesaurus</a:t>
            </a:r>
          </a:p>
          <a:p>
            <a:pPr lvl="1"/>
            <a:r>
              <a:rPr lang="en-US" dirty="0" smtClean="0"/>
              <a:t>Web search results</a:t>
            </a:r>
          </a:p>
          <a:p>
            <a:pPr lvl="1"/>
            <a:r>
              <a:rPr lang="en-US" dirty="0" smtClean="0"/>
              <a:t>Query logs</a:t>
            </a:r>
          </a:p>
          <a:p>
            <a:r>
              <a:rPr lang="en-US" dirty="0" smtClean="0"/>
              <a:t>After tags have been expanded, can use standard retrieval models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>
            <a:grpSpLocks noChangeAspect="1"/>
          </p:cNvGrpSpPr>
          <p:nvPr/>
        </p:nvGrpSpPr>
        <p:grpSpPr>
          <a:xfrm>
            <a:off x="2257425" y="1596165"/>
            <a:ext cx="4629150" cy="5109435"/>
            <a:chOff x="1524000" y="76200"/>
            <a:chExt cx="6172200" cy="6812578"/>
          </a:xfrm>
        </p:grpSpPr>
        <p:sp>
          <p:nvSpPr>
            <p:cNvPr id="46" name="Rectangle 45"/>
            <p:cNvSpPr/>
            <p:nvPr/>
          </p:nvSpPr>
          <p:spPr>
            <a:xfrm>
              <a:off x="1524000" y="76200"/>
              <a:ext cx="6172200" cy="3406059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sz="1200" u="sng" dirty="0" smtClean="0">
                  <a:latin typeface="Times New Roman"/>
                </a:rPr>
                <a:t>Age of Aquariums - </a:t>
              </a:r>
              <a:r>
                <a:rPr lang="en-US" sz="1200" b="1" u="sng" dirty="0" smtClean="0">
                  <a:latin typeface="Times New Roman"/>
                </a:rPr>
                <a:t>Tropical Fish </a:t>
              </a:r>
              <a:endParaRPr lang="en-US" sz="1000" b="1" u="sng" dirty="0" smtClean="0">
                <a:latin typeface="Times New Roman"/>
              </a:endParaRPr>
            </a:p>
            <a:p>
              <a:r>
                <a:rPr lang="en-US" sz="1200" dirty="0" smtClean="0">
                  <a:latin typeface="Times New Roman"/>
                </a:rPr>
                <a:t>Huge educational aquarium site for </a:t>
              </a:r>
              <a:r>
                <a:rPr lang="en-US" sz="1200" b="1" dirty="0" smtClean="0">
                  <a:latin typeface="Times New Roman"/>
                </a:rPr>
                <a:t>tropical fish </a:t>
              </a:r>
              <a:r>
                <a:rPr lang="en-US" sz="1200" dirty="0" smtClean="0">
                  <a:latin typeface="Times New Roman"/>
                </a:rPr>
                <a:t>hobbyists, promoting responsible </a:t>
              </a:r>
              <a:r>
                <a:rPr lang="en-US" sz="1200" b="1" dirty="0" smtClean="0">
                  <a:latin typeface="Times New Roman"/>
                </a:rPr>
                <a:t>fish</a:t>
              </a:r>
              <a:r>
                <a:rPr lang="en-US" sz="1200" dirty="0" smtClean="0">
                  <a:latin typeface="Times New Roman"/>
                </a:rPr>
                <a:t> keeping internationally since 1997.</a:t>
              </a:r>
            </a:p>
            <a:p>
              <a:endParaRPr lang="en-US" sz="1200" dirty="0" smtClean="0">
                <a:latin typeface="Times New Roman"/>
              </a:endParaRPr>
            </a:p>
            <a:p>
              <a:r>
                <a:rPr lang="en-US" sz="1200" u="sng" dirty="0" smtClean="0">
                  <a:latin typeface="Times New Roman"/>
                </a:rPr>
                <a:t>The </a:t>
              </a:r>
              <a:r>
                <a:rPr lang="en-US" sz="1200" u="sng" dirty="0" err="1" smtClean="0">
                  <a:latin typeface="Times New Roman"/>
                </a:rPr>
                <a:t>Krib</a:t>
              </a:r>
              <a:r>
                <a:rPr lang="en-US" sz="1200" u="sng" dirty="0" smtClean="0">
                  <a:latin typeface="Times New Roman"/>
                </a:rPr>
                <a:t> (Aquaria and </a:t>
              </a:r>
              <a:r>
                <a:rPr lang="en-US" sz="1200" b="1" u="sng" dirty="0" smtClean="0">
                  <a:latin typeface="Times New Roman"/>
                </a:rPr>
                <a:t>Tropical Fish</a:t>
              </a:r>
              <a:r>
                <a:rPr lang="en-US" sz="1200" u="sng" dirty="0" smtClean="0">
                  <a:latin typeface="Times New Roman"/>
                </a:rPr>
                <a:t>) </a:t>
              </a:r>
              <a:endParaRPr lang="en-US" sz="1000" u="sng" dirty="0" smtClean="0">
                <a:latin typeface="Times New Roman"/>
              </a:endParaRPr>
            </a:p>
            <a:p>
              <a:r>
                <a:rPr lang="en-US" sz="1200" dirty="0" smtClean="0">
                  <a:latin typeface="Times New Roman"/>
                </a:rPr>
                <a:t>This site contains information about </a:t>
              </a:r>
              <a:r>
                <a:rPr lang="en-US" sz="1200" b="1" dirty="0" smtClean="0">
                  <a:latin typeface="Times New Roman"/>
                </a:rPr>
                <a:t>tropical fish </a:t>
              </a:r>
              <a:r>
                <a:rPr lang="en-US" sz="1200" dirty="0" smtClean="0">
                  <a:latin typeface="Times New Roman"/>
                </a:rPr>
                <a:t>aquariums, including archived </a:t>
              </a:r>
              <a:r>
                <a:rPr lang="en-US" sz="1200" dirty="0" err="1" smtClean="0">
                  <a:latin typeface="Times New Roman"/>
                </a:rPr>
                <a:t>usenet</a:t>
              </a:r>
              <a:r>
                <a:rPr lang="en-US" sz="1200" dirty="0" smtClean="0">
                  <a:latin typeface="Times New Roman"/>
                </a:rPr>
                <a:t> postings and e-mail discussions, along with new ...</a:t>
              </a:r>
            </a:p>
            <a:p>
              <a:endParaRPr lang="en-US" sz="1200" dirty="0" smtClean="0">
                <a:latin typeface="Times New Roman"/>
              </a:endParaRPr>
            </a:p>
            <a:p>
              <a:r>
                <a:rPr lang="en-US" sz="1200" b="1" dirty="0" smtClean="0">
                  <a:latin typeface="Times New Roman"/>
                </a:rPr>
                <a:t>…</a:t>
              </a:r>
              <a:endParaRPr lang="en-US" sz="1200" dirty="0" smtClean="0">
                <a:latin typeface="Times New Roman"/>
              </a:endParaRPr>
            </a:p>
            <a:p>
              <a:endParaRPr lang="en-US" sz="1200" dirty="0" smtClean="0">
                <a:latin typeface="Times New Roman"/>
              </a:endParaRPr>
            </a:p>
            <a:p>
              <a:r>
                <a:rPr lang="en-US" sz="1200" u="sng" dirty="0" smtClean="0">
                  <a:latin typeface="Times New Roman"/>
                </a:rPr>
                <a:t>Keeping </a:t>
              </a:r>
              <a:r>
                <a:rPr lang="en-US" sz="1200" b="1" u="sng" dirty="0" smtClean="0">
                  <a:latin typeface="Times New Roman"/>
                </a:rPr>
                <a:t>Tropical Fish </a:t>
              </a:r>
              <a:r>
                <a:rPr lang="en-US" sz="1200" u="sng" dirty="0" smtClean="0">
                  <a:latin typeface="Times New Roman"/>
                </a:rPr>
                <a:t>and Goldfish in Aquariums, </a:t>
              </a:r>
              <a:r>
                <a:rPr lang="en-US" sz="1200" b="1" u="sng" dirty="0" smtClean="0">
                  <a:latin typeface="Times New Roman"/>
                </a:rPr>
                <a:t>Fish</a:t>
              </a:r>
              <a:r>
                <a:rPr lang="en-US" sz="1200" u="sng" dirty="0" smtClean="0">
                  <a:latin typeface="Times New Roman"/>
                </a:rPr>
                <a:t> Bowls, and ... </a:t>
              </a:r>
              <a:endParaRPr lang="en-US" sz="1000" u="sng" dirty="0" smtClean="0">
                <a:latin typeface="Times New Roman"/>
              </a:endParaRPr>
            </a:p>
            <a:p>
              <a:r>
                <a:rPr lang="en-US" sz="1200" dirty="0" smtClean="0">
                  <a:latin typeface="Times New Roman"/>
                </a:rPr>
                <a:t>Keeping </a:t>
              </a:r>
              <a:r>
                <a:rPr lang="en-US" sz="1200" b="1" dirty="0" smtClean="0">
                  <a:latin typeface="Times New Roman"/>
                </a:rPr>
                <a:t>Tropical Fish </a:t>
              </a:r>
              <a:r>
                <a:rPr lang="en-US" sz="1200" dirty="0" smtClean="0">
                  <a:latin typeface="Times New Roman"/>
                </a:rPr>
                <a:t>and Goldfish in Aquariums, </a:t>
              </a:r>
              <a:r>
                <a:rPr lang="en-US" sz="1200" b="1" dirty="0" smtClean="0">
                  <a:latin typeface="Times New Roman"/>
                </a:rPr>
                <a:t>Fish</a:t>
              </a:r>
              <a:r>
                <a:rPr lang="en-US" sz="1200" dirty="0" smtClean="0">
                  <a:latin typeface="Times New Roman"/>
                </a:rPr>
                <a:t> Bowls, and Ponds at AquariumFish.net.</a:t>
              </a:r>
            </a:p>
          </p:txBody>
        </p:sp>
        <p:sp>
          <p:nvSpPr>
            <p:cNvPr id="48" name="Rectangle 47"/>
            <p:cNvSpPr/>
            <p:nvPr/>
          </p:nvSpPr>
          <p:spPr>
            <a:xfrm rot="16200000">
              <a:off x="2324099" y="5005684"/>
              <a:ext cx="1981202" cy="6477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fish</a:t>
              </a:r>
              <a:endParaRPr lang="en-US" dirty="0"/>
            </a:p>
          </p:txBody>
        </p:sp>
        <p:sp>
          <p:nvSpPr>
            <p:cNvPr id="54" name="Rectangle 53"/>
            <p:cNvSpPr/>
            <p:nvPr/>
          </p:nvSpPr>
          <p:spPr>
            <a:xfrm rot="16200000">
              <a:off x="3047999" y="5081884"/>
              <a:ext cx="1828802" cy="6477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tropical</a:t>
              </a:r>
              <a:endParaRPr lang="en-US" dirty="0"/>
            </a:p>
          </p:txBody>
        </p:sp>
        <p:sp>
          <p:nvSpPr>
            <p:cNvPr id="55" name="Rectangle 54"/>
            <p:cNvSpPr/>
            <p:nvPr/>
          </p:nvSpPr>
          <p:spPr>
            <a:xfrm rot="16200000">
              <a:off x="3812232" y="5198418"/>
              <a:ext cx="1595735" cy="6477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aquariums</a:t>
              </a:r>
              <a:endParaRPr lang="en-US" dirty="0"/>
            </a:p>
          </p:txBody>
        </p:sp>
        <p:sp>
          <p:nvSpPr>
            <p:cNvPr id="56" name="Rectangle 55"/>
            <p:cNvSpPr/>
            <p:nvPr/>
          </p:nvSpPr>
          <p:spPr>
            <a:xfrm rot="16200000">
              <a:off x="4612333" y="5350816"/>
              <a:ext cx="1290934" cy="6477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goldfish</a:t>
              </a:r>
              <a:endParaRPr lang="en-US" dirty="0"/>
            </a:p>
          </p:txBody>
        </p:sp>
        <p:sp>
          <p:nvSpPr>
            <p:cNvPr id="57" name="Rectangle 56"/>
            <p:cNvSpPr/>
            <p:nvPr/>
          </p:nvSpPr>
          <p:spPr>
            <a:xfrm rot="16200000">
              <a:off x="5412432" y="5503217"/>
              <a:ext cx="986135" cy="6477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bowls</a:t>
              </a:r>
              <a:endParaRPr lang="en-US" dirty="0"/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3162300" y="6396335"/>
              <a:ext cx="2895600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P(w | “tropical fish” )</a:t>
              </a:r>
              <a:endParaRPr lang="en-US" dirty="0"/>
            </a:p>
          </p:txBody>
        </p:sp>
        <p:sp>
          <p:nvSpPr>
            <p:cNvPr id="60" name="Down Arrow 59"/>
            <p:cNvSpPr/>
            <p:nvPr/>
          </p:nvSpPr>
          <p:spPr>
            <a:xfrm>
              <a:off x="4343400" y="3581400"/>
              <a:ext cx="533400" cy="685800"/>
            </a:xfrm>
            <a:prstGeom prst="downArrow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</p:grp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Tag Expansion Using Search Results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52400" y="2514600"/>
            <a:ext cx="191621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17F6FF"/>
                </a:solidFill>
              </a:rPr>
              <a:t>snippets are awesome!</a:t>
            </a:r>
          </a:p>
          <a:p>
            <a:r>
              <a:rPr lang="en-US" sz="1400" dirty="0" smtClean="0">
                <a:solidFill>
                  <a:srgbClr val="17F6FF"/>
                </a:solidFill>
              </a:rPr>
              <a:t>somebody worked hard </a:t>
            </a:r>
          </a:p>
          <a:p>
            <a:r>
              <a:rPr lang="en-US" sz="1400" dirty="0" smtClean="0">
                <a:solidFill>
                  <a:srgbClr val="17F6FF"/>
                </a:solidFill>
              </a:rPr>
              <a:t>to create them </a:t>
            </a:r>
            <a:r>
              <a:rPr lang="en-US" sz="1400" dirty="0">
                <a:solidFill>
                  <a:srgbClr val="17F6FF"/>
                </a:solidFill>
              </a:rPr>
              <a:t>(ch6</a:t>
            </a:r>
            <a:r>
              <a:rPr lang="en-US" sz="1400" dirty="0" smtClean="0">
                <a:solidFill>
                  <a:srgbClr val="17F6FF"/>
                </a:solidFill>
              </a:rPr>
              <a:t>),</a:t>
            </a:r>
          </a:p>
          <a:p>
            <a:r>
              <a:rPr lang="en-US" sz="1400" dirty="0" smtClean="0">
                <a:solidFill>
                  <a:srgbClr val="17F6FF"/>
                </a:solidFill>
              </a:rPr>
              <a:t>so reuse them!</a:t>
            </a:r>
            <a:endParaRPr lang="en-US" sz="1400" dirty="0">
              <a:solidFill>
                <a:srgbClr val="17F6FF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Searching Tags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Even with tag expansion, searching tags is challenging</a:t>
            </a:r>
          </a:p>
          <a:p>
            <a:r>
              <a:rPr lang="en-US" dirty="0" smtClean="0"/>
              <a:t>Tags are inherently noisy and incorrect</a:t>
            </a:r>
          </a:p>
          <a:p>
            <a:r>
              <a:rPr lang="en-US" dirty="0" smtClean="0"/>
              <a:t>Many items may not even be tagged!</a:t>
            </a:r>
          </a:p>
          <a:p>
            <a:r>
              <a:rPr lang="en-US" dirty="0" smtClean="0"/>
              <a:t>Typically easier to find popular items with many tags than less popular items with few/no tags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Inferring Missing Tags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can we automatically tag items with few or no tags?</a:t>
            </a:r>
          </a:p>
          <a:p>
            <a:r>
              <a:rPr lang="en-US" dirty="0" smtClean="0"/>
              <a:t>Uses of inferred tags</a:t>
            </a:r>
          </a:p>
          <a:p>
            <a:pPr lvl="1"/>
            <a:r>
              <a:rPr lang="en-US" dirty="0" smtClean="0"/>
              <a:t>Improved tag search</a:t>
            </a:r>
          </a:p>
          <a:p>
            <a:pPr lvl="1"/>
            <a:r>
              <a:rPr lang="en-US" dirty="0" smtClean="0"/>
              <a:t>Automatic tag suggestion</a:t>
            </a:r>
            <a:endParaRPr lang="en-US" dirty="0"/>
          </a:p>
          <a:p>
            <a:pPr>
              <a:buNone/>
            </a:pPr>
            <a:endParaRPr lang="en-US" dirty="0" smtClean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Methods for Inferring Tags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TF.IDF</a:t>
            </a:r>
          </a:p>
          <a:p>
            <a:pPr lvl="1"/>
            <a:r>
              <a:rPr lang="en-US" dirty="0" smtClean="0"/>
              <a:t>Suggest tags that have a high TF.IDF weight in the item</a:t>
            </a:r>
          </a:p>
          <a:p>
            <a:pPr lvl="1"/>
            <a:r>
              <a:rPr lang="en-US" dirty="0" smtClean="0"/>
              <a:t>Only works for textual items</a:t>
            </a:r>
          </a:p>
          <a:p>
            <a:r>
              <a:rPr lang="en-US" dirty="0" smtClean="0"/>
              <a:t>Classification</a:t>
            </a:r>
          </a:p>
          <a:p>
            <a:pPr lvl="1"/>
            <a:r>
              <a:rPr lang="en-US" dirty="0" smtClean="0"/>
              <a:t>Train binary classifier for each tag</a:t>
            </a:r>
          </a:p>
          <a:p>
            <a:pPr lvl="1"/>
            <a:r>
              <a:rPr lang="en-US" dirty="0" smtClean="0"/>
              <a:t>Performs well for popular tags, but not as well for rare tags</a:t>
            </a:r>
          </a:p>
          <a:p>
            <a:r>
              <a:rPr lang="en-US" dirty="0" smtClean="0"/>
              <a:t>Maximal marginal relevance</a:t>
            </a:r>
          </a:p>
          <a:p>
            <a:pPr lvl="1"/>
            <a:r>
              <a:rPr lang="en-US" dirty="0" smtClean="0"/>
              <a:t>Finds tags that are relevant to the item and novel with respect to existing tags</a:t>
            </a:r>
          </a:p>
          <a:p>
            <a:pPr lvl="1"/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7" name="Content Placeholder 4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70246" y="5562600"/>
            <a:ext cx="6603506" cy="63551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Browsing and Tag Clouds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Search is useful for finding items of interest</a:t>
            </a:r>
          </a:p>
          <a:p>
            <a:r>
              <a:rPr lang="en-US" dirty="0" smtClean="0"/>
              <a:t>Browsing is more useful for exploring collections of tagged items</a:t>
            </a:r>
          </a:p>
          <a:p>
            <a:r>
              <a:rPr lang="en-US" dirty="0" smtClean="0"/>
              <a:t>Various ways to visualize collections of tags</a:t>
            </a:r>
          </a:p>
          <a:p>
            <a:pPr lvl="1"/>
            <a:r>
              <a:rPr lang="en-US" dirty="0" smtClean="0"/>
              <a:t>Tag lists</a:t>
            </a:r>
          </a:p>
          <a:p>
            <a:pPr lvl="1"/>
            <a:r>
              <a:rPr lang="en-US" dirty="0" smtClean="0"/>
              <a:t>Tag clouds</a:t>
            </a:r>
          </a:p>
          <a:p>
            <a:pPr lvl="1"/>
            <a:r>
              <a:rPr lang="en-US" dirty="0" smtClean="0"/>
              <a:t>Alphabetical order</a:t>
            </a:r>
          </a:p>
          <a:p>
            <a:pPr lvl="1"/>
            <a:r>
              <a:rPr lang="en-US" dirty="0" smtClean="0"/>
              <a:t>Grouped by category</a:t>
            </a:r>
          </a:p>
          <a:p>
            <a:pPr lvl="1"/>
            <a:r>
              <a:rPr lang="en-US" dirty="0" smtClean="0"/>
              <a:t>Formatted/sorted according to popularity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>
            <a:grpSpLocks noChangeAspect="1"/>
          </p:cNvGrpSpPr>
          <p:nvPr/>
        </p:nvGrpSpPr>
        <p:grpSpPr>
          <a:xfrm>
            <a:off x="876300" y="1410857"/>
            <a:ext cx="7391400" cy="5675743"/>
            <a:chOff x="0" y="0"/>
            <a:chExt cx="9144000" cy="7567660"/>
          </a:xfrm>
        </p:grpSpPr>
        <p:sp>
          <p:nvSpPr>
            <p:cNvPr id="6" name="Rectangle 5"/>
            <p:cNvSpPr/>
            <p:nvPr/>
          </p:nvSpPr>
          <p:spPr>
            <a:xfrm>
              <a:off x="152400" y="283099"/>
              <a:ext cx="8839200" cy="728456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15000"/>
                </a:lnSpc>
                <a:spcAft>
                  <a:spcPts val="1000"/>
                </a:spcAft>
              </a:pPr>
              <a:r>
                <a:rPr lang="en-US" sz="1200" dirty="0" smtClean="0">
                  <a:ea typeface="Calibri"/>
                  <a:cs typeface="Times New Roman"/>
                </a:rPr>
                <a:t>animals</a:t>
              </a:r>
              <a:r>
                <a:rPr lang="en-US" sz="1100" dirty="0">
                  <a:ea typeface="Calibri"/>
                  <a:cs typeface="Times New Roman"/>
                </a:rPr>
                <a:t>   </a:t>
              </a:r>
              <a:r>
                <a:rPr lang="en-US" sz="1600" dirty="0">
                  <a:ea typeface="Calibri"/>
                  <a:cs typeface="Times New Roman"/>
                </a:rPr>
                <a:t>architecture</a:t>
              </a:r>
              <a:r>
                <a:rPr lang="en-US" sz="1100" dirty="0">
                  <a:ea typeface="Calibri"/>
                  <a:cs typeface="Times New Roman"/>
                </a:rPr>
                <a:t>   </a:t>
              </a:r>
              <a:r>
                <a:rPr lang="en-US" sz="2400" dirty="0">
                  <a:ea typeface="Calibri"/>
                  <a:cs typeface="Times New Roman"/>
                </a:rPr>
                <a:t>art</a:t>
              </a:r>
              <a:r>
                <a:rPr lang="en-US" sz="1100" dirty="0">
                  <a:ea typeface="Calibri"/>
                  <a:cs typeface="Times New Roman"/>
                </a:rPr>
                <a:t>    </a:t>
              </a:r>
              <a:r>
                <a:rPr lang="en-US" dirty="0">
                  <a:ea typeface="Calibri"/>
                  <a:cs typeface="Times New Roman"/>
                </a:rPr>
                <a:t>australia</a:t>
              </a:r>
              <a:r>
                <a:rPr lang="en-US" sz="1100" dirty="0">
                  <a:ea typeface="Calibri"/>
                  <a:cs typeface="Times New Roman"/>
                </a:rPr>
                <a:t>   </a:t>
              </a:r>
              <a:r>
                <a:rPr lang="en-US" sz="900" dirty="0">
                  <a:ea typeface="Calibri"/>
                  <a:cs typeface="Times New Roman"/>
                </a:rPr>
                <a:t>autumn</a:t>
              </a:r>
              <a:r>
                <a:rPr lang="en-US" sz="1100" dirty="0">
                  <a:ea typeface="Calibri"/>
                  <a:cs typeface="Times New Roman"/>
                </a:rPr>
                <a:t>   </a:t>
              </a:r>
              <a:r>
                <a:rPr lang="en-US" sz="1600" dirty="0">
                  <a:ea typeface="Calibri"/>
                  <a:cs typeface="Times New Roman"/>
                </a:rPr>
                <a:t>baby</a:t>
              </a:r>
              <a:r>
                <a:rPr lang="en-US" sz="1100" dirty="0">
                  <a:ea typeface="Calibri"/>
                  <a:cs typeface="Times New Roman"/>
                </a:rPr>
                <a:t>   </a:t>
              </a:r>
              <a:r>
                <a:rPr lang="en-US" sz="900" dirty="0">
                  <a:ea typeface="Calibri"/>
                  <a:cs typeface="Times New Roman"/>
                </a:rPr>
                <a:t>band</a:t>
              </a:r>
              <a:r>
                <a:rPr lang="en-US" sz="1100" dirty="0">
                  <a:ea typeface="Calibri"/>
                  <a:cs typeface="Times New Roman"/>
                </a:rPr>
                <a:t>   </a:t>
              </a:r>
              <a:r>
                <a:rPr lang="en-US" sz="1400" dirty="0">
                  <a:ea typeface="Calibri"/>
                  <a:cs typeface="Times New Roman"/>
                </a:rPr>
                <a:t>barcelona</a:t>
              </a:r>
              <a:r>
                <a:rPr lang="en-US" sz="1100" dirty="0">
                  <a:ea typeface="Calibri"/>
                  <a:cs typeface="Times New Roman"/>
                </a:rPr>
                <a:t>   </a:t>
              </a:r>
              <a:r>
                <a:rPr lang="en-US" sz="2400" dirty="0" smtClean="0">
                  <a:ea typeface="Calibri"/>
                  <a:cs typeface="Times New Roman"/>
                </a:rPr>
                <a:t>beach</a:t>
              </a:r>
              <a:r>
                <a:rPr lang="en-US" sz="1100" dirty="0">
                  <a:ea typeface="Calibri"/>
                  <a:cs typeface="Times New Roman"/>
                </a:rPr>
                <a:t>   </a:t>
              </a:r>
              <a:r>
                <a:rPr lang="en-US" sz="1100" dirty="0" err="1" smtClean="0">
                  <a:ea typeface="Calibri"/>
                  <a:cs typeface="Times New Roman"/>
                </a:rPr>
                <a:t>berlin</a:t>
              </a:r>
              <a:r>
                <a:rPr lang="en-US" sz="1100" dirty="0" smtClean="0">
                  <a:ea typeface="Calibri"/>
                  <a:cs typeface="Times New Roman"/>
                </a:rPr>
                <a:t> </a:t>
              </a:r>
              <a:br>
                <a:rPr lang="en-US" sz="1100" dirty="0" smtClean="0">
                  <a:ea typeface="Calibri"/>
                  <a:cs typeface="Times New Roman"/>
                </a:rPr>
              </a:br>
              <a:r>
                <a:rPr lang="en-US" sz="2400" dirty="0" smtClean="0">
                  <a:ea typeface="Calibri"/>
                  <a:cs typeface="Times New Roman"/>
                </a:rPr>
                <a:t>birthday</a:t>
              </a:r>
              <a:r>
                <a:rPr lang="en-US" sz="1100" dirty="0">
                  <a:ea typeface="Calibri"/>
                  <a:cs typeface="Times New Roman"/>
                </a:rPr>
                <a:t>   </a:t>
              </a:r>
              <a:r>
                <a:rPr lang="en-US" sz="1400" dirty="0">
                  <a:ea typeface="Calibri"/>
                  <a:cs typeface="Times New Roman"/>
                </a:rPr>
                <a:t>black</a:t>
              </a:r>
              <a:r>
                <a:rPr lang="en-US" sz="1100" dirty="0">
                  <a:ea typeface="Calibri"/>
                  <a:cs typeface="Times New Roman"/>
                </a:rPr>
                <a:t>   </a:t>
              </a:r>
              <a:r>
                <a:rPr lang="en-US" sz="1200" dirty="0" err="1">
                  <a:ea typeface="Calibri"/>
                  <a:cs typeface="Times New Roman"/>
                </a:rPr>
                <a:t>blackandwhite</a:t>
              </a:r>
              <a:r>
                <a:rPr lang="en-US" sz="1100" dirty="0">
                  <a:ea typeface="Calibri"/>
                  <a:cs typeface="Times New Roman"/>
                </a:rPr>
                <a:t>   </a:t>
              </a:r>
              <a:r>
                <a:rPr lang="en-US" sz="1600" dirty="0">
                  <a:ea typeface="Calibri"/>
                  <a:cs typeface="Times New Roman"/>
                </a:rPr>
                <a:t>blue</a:t>
              </a:r>
              <a:r>
                <a:rPr lang="en-US" sz="1100" dirty="0">
                  <a:ea typeface="Calibri"/>
                  <a:cs typeface="Times New Roman"/>
                </a:rPr>
                <a:t> </a:t>
              </a:r>
              <a:r>
                <a:rPr lang="en-US" sz="1100" dirty="0" smtClean="0">
                  <a:ea typeface="Calibri"/>
                  <a:cs typeface="Times New Roman"/>
                </a:rPr>
                <a:t> </a:t>
              </a:r>
              <a:r>
                <a:rPr lang="en-US" sz="2400" dirty="0" smtClean="0">
                  <a:ea typeface="Calibri"/>
                  <a:cs typeface="Times New Roman"/>
                </a:rPr>
                <a:t>california</a:t>
              </a:r>
              <a:r>
                <a:rPr lang="en-US" sz="1100" dirty="0">
                  <a:ea typeface="Calibri"/>
                  <a:cs typeface="Times New Roman"/>
                </a:rPr>
                <a:t>   </a:t>
              </a:r>
              <a:r>
                <a:rPr lang="en-US" sz="1100" dirty="0" err="1" smtClean="0">
                  <a:ea typeface="Calibri"/>
                  <a:cs typeface="Times New Roman"/>
                </a:rPr>
                <a:t>cameraphone</a:t>
              </a:r>
              <a:r>
                <a:rPr lang="en-US" sz="1100" dirty="0">
                  <a:ea typeface="Calibri"/>
                  <a:cs typeface="Times New Roman"/>
                </a:rPr>
                <a:t>   </a:t>
              </a:r>
              <a:r>
                <a:rPr lang="en-US" dirty="0" err="1" smtClean="0">
                  <a:ea typeface="Calibri"/>
                  <a:cs typeface="Times New Roman"/>
                </a:rPr>
                <a:t>canada</a:t>
              </a:r>
              <a:r>
                <a:rPr lang="en-US" sz="1100" dirty="0">
                  <a:ea typeface="Calibri"/>
                  <a:cs typeface="Times New Roman"/>
                </a:rPr>
                <a:t>   </a:t>
              </a:r>
              <a:r>
                <a:rPr lang="en-US" sz="2000" dirty="0" smtClean="0">
                  <a:ea typeface="Calibri"/>
                  <a:cs typeface="Times New Roman"/>
                </a:rPr>
                <a:t>canon</a:t>
              </a:r>
              <a:r>
                <a:rPr lang="en-US" sz="1100" dirty="0" smtClean="0">
                  <a:ea typeface="Calibri"/>
                  <a:cs typeface="Times New Roman"/>
                </a:rPr>
                <a:t/>
              </a:r>
              <a:br>
                <a:rPr lang="en-US" sz="1100" dirty="0" smtClean="0">
                  <a:ea typeface="Calibri"/>
                  <a:cs typeface="Times New Roman"/>
                </a:rPr>
              </a:br>
              <a:r>
                <a:rPr lang="en-US" sz="1100" dirty="0" smtClean="0">
                  <a:ea typeface="Calibri"/>
                  <a:cs typeface="Times New Roman"/>
                </a:rPr>
                <a:t>car </a:t>
              </a:r>
              <a:r>
                <a:rPr lang="en-US" sz="1600" dirty="0" smtClean="0">
                  <a:ea typeface="Calibri"/>
                  <a:cs typeface="Times New Roman"/>
                </a:rPr>
                <a:t>cat</a:t>
              </a:r>
              <a:r>
                <a:rPr lang="en-US" sz="1100" dirty="0">
                  <a:ea typeface="Calibri"/>
                  <a:cs typeface="Times New Roman"/>
                </a:rPr>
                <a:t>   </a:t>
              </a:r>
              <a:r>
                <a:rPr lang="en-US" sz="1600" dirty="0" err="1">
                  <a:ea typeface="Calibri"/>
                  <a:cs typeface="Times New Roman"/>
                </a:rPr>
                <a:t>chicago</a:t>
              </a:r>
              <a:r>
                <a:rPr lang="en-US" sz="1100" dirty="0">
                  <a:ea typeface="Calibri"/>
                  <a:cs typeface="Times New Roman"/>
                </a:rPr>
                <a:t>   </a:t>
              </a:r>
              <a:r>
                <a:rPr lang="en-US" sz="2000" dirty="0">
                  <a:ea typeface="Calibri"/>
                  <a:cs typeface="Times New Roman"/>
                </a:rPr>
                <a:t>china</a:t>
              </a:r>
              <a:r>
                <a:rPr lang="en-US" sz="1100" dirty="0">
                  <a:ea typeface="Calibri"/>
                  <a:cs typeface="Times New Roman"/>
                </a:rPr>
                <a:t>   </a:t>
              </a:r>
              <a:r>
                <a:rPr lang="en-US" sz="2000" dirty="0" err="1">
                  <a:ea typeface="Calibri"/>
                  <a:cs typeface="Times New Roman"/>
                </a:rPr>
                <a:t>christmas</a:t>
              </a:r>
              <a:r>
                <a:rPr lang="en-US" sz="1100" dirty="0">
                  <a:ea typeface="Calibri"/>
                  <a:cs typeface="Times New Roman"/>
                </a:rPr>
                <a:t>   church   </a:t>
              </a:r>
              <a:r>
                <a:rPr lang="en-US" dirty="0">
                  <a:ea typeface="Calibri"/>
                  <a:cs typeface="Times New Roman"/>
                </a:rPr>
                <a:t>city</a:t>
              </a:r>
              <a:r>
                <a:rPr lang="en-US" sz="1100" dirty="0">
                  <a:ea typeface="Calibri"/>
                  <a:cs typeface="Times New Roman"/>
                </a:rPr>
                <a:t>   </a:t>
              </a:r>
              <a:r>
                <a:rPr lang="en-US" sz="1400" dirty="0">
                  <a:ea typeface="Calibri"/>
                  <a:cs typeface="Times New Roman"/>
                </a:rPr>
                <a:t>clouds</a:t>
              </a:r>
              <a:r>
                <a:rPr lang="en-US" sz="1100" dirty="0">
                  <a:ea typeface="Calibri"/>
                  <a:cs typeface="Times New Roman"/>
                </a:rPr>
                <a:t>   </a:t>
              </a:r>
              <a:r>
                <a:rPr lang="en-US" sz="1000" dirty="0">
                  <a:ea typeface="Calibri"/>
                  <a:cs typeface="Times New Roman"/>
                </a:rPr>
                <a:t>color</a:t>
              </a:r>
              <a:r>
                <a:rPr lang="en-US" sz="1100" dirty="0">
                  <a:ea typeface="Calibri"/>
                  <a:cs typeface="Times New Roman"/>
                </a:rPr>
                <a:t>   </a:t>
              </a:r>
              <a:r>
                <a:rPr lang="en-US" sz="1600" dirty="0">
                  <a:ea typeface="Calibri"/>
                  <a:cs typeface="Times New Roman"/>
                </a:rPr>
                <a:t>concert</a:t>
              </a:r>
              <a:r>
                <a:rPr lang="en-US" sz="1100" dirty="0">
                  <a:ea typeface="Calibri"/>
                  <a:cs typeface="Times New Roman"/>
                </a:rPr>
                <a:t>  </a:t>
              </a:r>
              <a:r>
                <a:rPr lang="en-US" sz="1100" dirty="0" smtClean="0">
                  <a:ea typeface="Calibri"/>
                  <a:cs typeface="Times New Roman"/>
                </a:rPr>
                <a:t> </a:t>
              </a:r>
              <a:r>
                <a:rPr lang="en-US" sz="1400" dirty="0" smtClean="0">
                  <a:ea typeface="Calibri"/>
                  <a:cs typeface="Times New Roman"/>
                </a:rPr>
                <a:t>day</a:t>
              </a:r>
              <a:r>
                <a:rPr lang="en-US" sz="1100" dirty="0">
                  <a:ea typeface="Calibri"/>
                  <a:cs typeface="Times New Roman"/>
                </a:rPr>
                <a:t> </a:t>
              </a:r>
              <a:r>
                <a:rPr lang="en-US" sz="1100" dirty="0" smtClean="0">
                  <a:ea typeface="Calibri"/>
                  <a:cs typeface="Times New Roman"/>
                </a:rPr>
                <a:t>  </a:t>
              </a:r>
              <a:r>
                <a:rPr lang="en-US" sz="1600" dirty="0" smtClean="0">
                  <a:ea typeface="Calibri"/>
                  <a:cs typeface="Times New Roman"/>
                </a:rPr>
                <a:t>dog</a:t>
              </a:r>
              <a:r>
                <a:rPr lang="en-US" sz="1100" dirty="0">
                  <a:ea typeface="Calibri"/>
                  <a:cs typeface="Times New Roman"/>
                </a:rPr>
                <a:t> </a:t>
              </a:r>
              <a:r>
                <a:rPr lang="en-US" sz="1100" dirty="0" smtClean="0">
                  <a:ea typeface="Calibri"/>
                  <a:cs typeface="Times New Roman"/>
                </a:rPr>
                <a:t/>
              </a:r>
              <a:br>
                <a:rPr lang="en-US" sz="1100" dirty="0" smtClean="0">
                  <a:ea typeface="Calibri"/>
                  <a:cs typeface="Times New Roman"/>
                </a:rPr>
              </a:br>
              <a:r>
                <a:rPr lang="en-US" sz="1600" dirty="0" err="1" smtClean="0">
                  <a:ea typeface="Calibri"/>
                  <a:cs typeface="Times New Roman"/>
                </a:rPr>
                <a:t>england</a:t>
              </a:r>
              <a:r>
                <a:rPr lang="en-US" sz="1100" dirty="0">
                  <a:ea typeface="Calibri"/>
                  <a:cs typeface="Times New Roman"/>
                </a:rPr>
                <a:t> </a:t>
              </a:r>
              <a:r>
                <a:rPr lang="en-US" sz="1100" dirty="0" smtClean="0">
                  <a:ea typeface="Calibri"/>
                  <a:cs typeface="Times New Roman"/>
                </a:rPr>
                <a:t>  </a:t>
              </a:r>
              <a:r>
                <a:rPr lang="en-US" sz="2000" dirty="0" err="1" smtClean="0">
                  <a:ea typeface="Calibri"/>
                  <a:cs typeface="Times New Roman"/>
                </a:rPr>
                <a:t>europe</a:t>
              </a:r>
              <a:r>
                <a:rPr lang="en-US" sz="1100" dirty="0">
                  <a:ea typeface="Calibri"/>
                  <a:cs typeface="Times New Roman"/>
                </a:rPr>
                <a:t>  </a:t>
              </a:r>
              <a:r>
                <a:rPr lang="en-US" sz="2400" dirty="0" smtClean="0">
                  <a:ea typeface="Calibri"/>
                  <a:cs typeface="Times New Roman"/>
                </a:rPr>
                <a:t>family</a:t>
              </a:r>
              <a:r>
                <a:rPr lang="en-US" sz="1100" dirty="0">
                  <a:ea typeface="Calibri"/>
                  <a:cs typeface="Times New Roman"/>
                </a:rPr>
                <a:t>   </a:t>
              </a:r>
              <a:r>
                <a:rPr lang="en-US" sz="1600" dirty="0">
                  <a:ea typeface="Calibri"/>
                  <a:cs typeface="Times New Roman"/>
                </a:rPr>
                <a:t>festival</a:t>
              </a:r>
              <a:r>
                <a:rPr lang="en-US" sz="1100" dirty="0">
                  <a:ea typeface="Calibri"/>
                  <a:cs typeface="Times New Roman"/>
                </a:rPr>
                <a:t>   </a:t>
              </a:r>
              <a:r>
                <a:rPr lang="en-US" sz="1200" dirty="0">
                  <a:ea typeface="Calibri"/>
                  <a:cs typeface="Times New Roman"/>
                </a:rPr>
                <a:t>film</a:t>
              </a:r>
              <a:r>
                <a:rPr lang="en-US" sz="1100" dirty="0">
                  <a:ea typeface="Calibri"/>
                  <a:cs typeface="Times New Roman"/>
                </a:rPr>
                <a:t>   </a:t>
              </a:r>
              <a:r>
                <a:rPr lang="en-US" sz="1600" dirty="0" err="1" smtClean="0">
                  <a:ea typeface="Calibri"/>
                  <a:cs typeface="Times New Roman"/>
                </a:rPr>
                <a:t>florida</a:t>
              </a:r>
              <a:r>
                <a:rPr lang="en-US" sz="1100" dirty="0">
                  <a:ea typeface="Calibri"/>
                  <a:cs typeface="Times New Roman"/>
                </a:rPr>
                <a:t>   </a:t>
              </a:r>
              <a:r>
                <a:rPr lang="en-US" dirty="0">
                  <a:ea typeface="Calibri"/>
                  <a:cs typeface="Times New Roman"/>
                </a:rPr>
                <a:t>flower</a:t>
              </a:r>
              <a:r>
                <a:rPr lang="en-US" sz="1100" dirty="0">
                  <a:ea typeface="Calibri"/>
                  <a:cs typeface="Times New Roman"/>
                </a:rPr>
                <a:t>   </a:t>
              </a:r>
              <a:r>
                <a:rPr lang="en-US" dirty="0">
                  <a:ea typeface="Calibri"/>
                  <a:cs typeface="Times New Roman"/>
                </a:rPr>
                <a:t>flowers</a:t>
              </a:r>
              <a:r>
                <a:rPr lang="en-US" sz="1100" dirty="0">
                  <a:ea typeface="Calibri"/>
                  <a:cs typeface="Times New Roman"/>
                </a:rPr>
                <a:t>   </a:t>
              </a:r>
              <a:r>
                <a:rPr lang="en-US" dirty="0" smtClean="0">
                  <a:ea typeface="Calibri"/>
                  <a:cs typeface="Times New Roman"/>
                </a:rPr>
                <a:t>food</a:t>
              </a:r>
              <a:r>
                <a:rPr lang="en-US" sz="1100" dirty="0" smtClean="0">
                  <a:ea typeface="Calibri"/>
                  <a:cs typeface="Times New Roman"/>
                </a:rPr>
                <a:t/>
              </a:r>
              <a:br>
                <a:rPr lang="en-US" sz="1100" dirty="0" smtClean="0">
                  <a:ea typeface="Calibri"/>
                  <a:cs typeface="Times New Roman"/>
                </a:rPr>
              </a:br>
              <a:r>
                <a:rPr lang="en-US" sz="2000" dirty="0" err="1" smtClean="0">
                  <a:ea typeface="Calibri"/>
                  <a:cs typeface="Times New Roman"/>
                </a:rPr>
                <a:t>france</a:t>
              </a:r>
              <a:r>
                <a:rPr lang="en-US" sz="1100" dirty="0">
                  <a:ea typeface="Calibri"/>
                  <a:cs typeface="Times New Roman"/>
                </a:rPr>
                <a:t>   </a:t>
              </a:r>
              <a:r>
                <a:rPr lang="en-US" sz="2400" dirty="0" smtClean="0">
                  <a:ea typeface="Calibri"/>
                  <a:cs typeface="Times New Roman"/>
                </a:rPr>
                <a:t>friends</a:t>
              </a:r>
              <a:r>
                <a:rPr lang="en-US" sz="1100" dirty="0">
                  <a:ea typeface="Calibri"/>
                  <a:cs typeface="Times New Roman"/>
                </a:rPr>
                <a:t>   </a:t>
              </a:r>
              <a:r>
                <a:rPr lang="en-US" sz="1600" dirty="0" smtClean="0">
                  <a:ea typeface="Calibri"/>
                  <a:cs typeface="Times New Roman"/>
                </a:rPr>
                <a:t>fun</a:t>
              </a:r>
              <a:r>
                <a:rPr lang="en-US" sz="1100" dirty="0">
                  <a:ea typeface="Calibri"/>
                  <a:cs typeface="Times New Roman"/>
                </a:rPr>
                <a:t>   </a:t>
              </a:r>
              <a:r>
                <a:rPr lang="en-US" sz="1400" dirty="0">
                  <a:ea typeface="Calibri"/>
                  <a:cs typeface="Times New Roman"/>
                </a:rPr>
                <a:t>garden</a:t>
              </a:r>
              <a:r>
                <a:rPr lang="en-US" sz="1100" dirty="0">
                  <a:ea typeface="Calibri"/>
                  <a:cs typeface="Times New Roman"/>
                </a:rPr>
                <a:t> </a:t>
              </a:r>
              <a:r>
                <a:rPr lang="en-US" sz="1100" dirty="0" smtClean="0">
                  <a:ea typeface="Calibri"/>
                  <a:cs typeface="Times New Roman"/>
                </a:rPr>
                <a:t>  </a:t>
              </a:r>
              <a:r>
                <a:rPr lang="en-US" dirty="0" err="1" smtClean="0">
                  <a:ea typeface="Calibri"/>
                  <a:cs typeface="Times New Roman"/>
                </a:rPr>
                <a:t>germany</a:t>
              </a:r>
              <a:r>
                <a:rPr lang="en-US" sz="1100" dirty="0">
                  <a:ea typeface="Calibri"/>
                  <a:cs typeface="Times New Roman"/>
                </a:rPr>
                <a:t>   </a:t>
              </a:r>
              <a:r>
                <a:rPr lang="en-US" sz="1400" dirty="0">
                  <a:ea typeface="Calibri"/>
                  <a:cs typeface="Times New Roman"/>
                </a:rPr>
                <a:t>girl</a:t>
              </a:r>
              <a:r>
                <a:rPr lang="en-US" sz="1100" dirty="0">
                  <a:ea typeface="Calibri"/>
                  <a:cs typeface="Times New Roman"/>
                </a:rPr>
                <a:t>   </a:t>
              </a:r>
              <a:r>
                <a:rPr lang="en-US" sz="1200" dirty="0" smtClean="0">
                  <a:ea typeface="Calibri"/>
                  <a:cs typeface="Times New Roman"/>
                </a:rPr>
                <a:t>graffiti</a:t>
              </a:r>
              <a:r>
                <a:rPr lang="en-US" sz="1100" dirty="0">
                  <a:ea typeface="Calibri"/>
                  <a:cs typeface="Times New Roman"/>
                </a:rPr>
                <a:t>   </a:t>
              </a:r>
              <a:r>
                <a:rPr lang="en-US" sz="1600" dirty="0">
                  <a:ea typeface="Calibri"/>
                  <a:cs typeface="Times New Roman"/>
                </a:rPr>
                <a:t>green</a:t>
              </a:r>
              <a:r>
                <a:rPr lang="en-US" sz="1100" dirty="0">
                  <a:ea typeface="Calibri"/>
                  <a:cs typeface="Times New Roman"/>
                </a:rPr>
                <a:t>   </a:t>
              </a:r>
              <a:r>
                <a:rPr lang="en-US" sz="1600" dirty="0" err="1">
                  <a:ea typeface="Calibri"/>
                  <a:cs typeface="Times New Roman"/>
                </a:rPr>
                <a:t>halloween</a:t>
              </a:r>
              <a:r>
                <a:rPr lang="en-US" sz="1100" dirty="0">
                  <a:ea typeface="Calibri"/>
                  <a:cs typeface="Times New Roman"/>
                </a:rPr>
                <a:t>   </a:t>
              </a:r>
              <a:r>
                <a:rPr lang="en-US" sz="1400" dirty="0" err="1" smtClean="0">
                  <a:ea typeface="Calibri"/>
                  <a:cs typeface="Times New Roman"/>
                </a:rPr>
                <a:t>hawaii</a:t>
              </a:r>
              <a:r>
                <a:rPr lang="en-US" sz="1100" dirty="0" smtClean="0">
                  <a:ea typeface="Calibri"/>
                  <a:cs typeface="Times New Roman"/>
                </a:rPr>
                <a:t/>
              </a:r>
              <a:br>
                <a:rPr lang="en-US" sz="1100" dirty="0" smtClean="0">
                  <a:ea typeface="Calibri"/>
                  <a:cs typeface="Times New Roman"/>
                </a:rPr>
              </a:br>
              <a:r>
                <a:rPr lang="en-US" dirty="0" smtClean="0">
                  <a:ea typeface="Calibri"/>
                  <a:cs typeface="Times New Roman"/>
                </a:rPr>
                <a:t>holiday</a:t>
              </a:r>
              <a:r>
                <a:rPr lang="en-US" sz="1100" dirty="0">
                  <a:ea typeface="Calibri"/>
                  <a:cs typeface="Times New Roman"/>
                </a:rPr>
                <a:t>   </a:t>
              </a:r>
              <a:r>
                <a:rPr lang="en-US" sz="1200" dirty="0">
                  <a:ea typeface="Calibri"/>
                  <a:cs typeface="Times New Roman"/>
                </a:rPr>
                <a:t>home</a:t>
              </a:r>
              <a:r>
                <a:rPr lang="en-US" sz="1100" dirty="0">
                  <a:ea typeface="Calibri"/>
                  <a:cs typeface="Times New Roman"/>
                </a:rPr>
                <a:t> </a:t>
              </a:r>
              <a:r>
                <a:rPr lang="en-US" sz="1400" dirty="0" smtClean="0">
                  <a:ea typeface="Calibri"/>
                  <a:cs typeface="Times New Roman"/>
                </a:rPr>
                <a:t>house</a:t>
              </a:r>
              <a:r>
                <a:rPr lang="en-US" sz="1100" dirty="0">
                  <a:ea typeface="Calibri"/>
                  <a:cs typeface="Times New Roman"/>
                </a:rPr>
                <a:t>   </a:t>
              </a:r>
              <a:r>
                <a:rPr lang="en-US" sz="1600" dirty="0" err="1" smtClean="0">
                  <a:ea typeface="Calibri"/>
                  <a:cs typeface="Times New Roman"/>
                </a:rPr>
                <a:t>india</a:t>
              </a:r>
              <a:r>
                <a:rPr lang="en-US" sz="1100" dirty="0">
                  <a:ea typeface="Calibri"/>
                  <a:cs typeface="Times New Roman"/>
                </a:rPr>
                <a:t>   </a:t>
              </a:r>
              <a:r>
                <a:rPr lang="en-US" sz="1200" dirty="0" err="1">
                  <a:ea typeface="Calibri"/>
                  <a:cs typeface="Times New Roman"/>
                </a:rPr>
                <a:t>ireland</a:t>
              </a:r>
              <a:r>
                <a:rPr lang="en-US" sz="1100" dirty="0">
                  <a:ea typeface="Calibri"/>
                  <a:cs typeface="Times New Roman"/>
                </a:rPr>
                <a:t> </a:t>
              </a:r>
              <a:r>
                <a:rPr lang="en-US" sz="1100" dirty="0" smtClean="0">
                  <a:ea typeface="Calibri"/>
                  <a:cs typeface="Times New Roman"/>
                </a:rPr>
                <a:t> </a:t>
              </a:r>
              <a:r>
                <a:rPr lang="en-US" sz="1100" dirty="0">
                  <a:ea typeface="Calibri"/>
                  <a:cs typeface="Times New Roman"/>
                </a:rPr>
                <a:t> </a:t>
              </a:r>
              <a:r>
                <a:rPr lang="en-US" sz="2400" dirty="0" err="1">
                  <a:ea typeface="Calibri"/>
                  <a:cs typeface="Times New Roman"/>
                </a:rPr>
                <a:t>italy</a:t>
              </a:r>
              <a:r>
                <a:rPr lang="en-US" sz="1100" dirty="0">
                  <a:ea typeface="Calibri"/>
                  <a:cs typeface="Times New Roman"/>
                </a:rPr>
                <a:t>   </a:t>
              </a:r>
              <a:r>
                <a:rPr lang="en-US" sz="2400" dirty="0" err="1">
                  <a:ea typeface="Calibri"/>
                  <a:cs typeface="Times New Roman"/>
                </a:rPr>
                <a:t>japan</a:t>
              </a:r>
              <a:r>
                <a:rPr lang="en-US" sz="1100" dirty="0">
                  <a:ea typeface="Calibri"/>
                  <a:cs typeface="Times New Roman"/>
                </a:rPr>
                <a:t>   </a:t>
              </a:r>
              <a:r>
                <a:rPr lang="en-US" sz="1200" dirty="0" err="1">
                  <a:ea typeface="Calibri"/>
                  <a:cs typeface="Times New Roman"/>
                </a:rPr>
                <a:t>july</a:t>
              </a:r>
              <a:r>
                <a:rPr lang="en-US" sz="1100" dirty="0">
                  <a:ea typeface="Calibri"/>
                  <a:cs typeface="Times New Roman"/>
                </a:rPr>
                <a:t>   kids </a:t>
              </a:r>
              <a:r>
                <a:rPr lang="en-US" sz="1100" dirty="0" smtClean="0">
                  <a:ea typeface="Calibri"/>
                  <a:cs typeface="Times New Roman"/>
                </a:rPr>
                <a:t> </a:t>
              </a:r>
              <a:r>
                <a:rPr lang="en-US" sz="1400" dirty="0" smtClean="0">
                  <a:ea typeface="Calibri"/>
                  <a:cs typeface="Times New Roman"/>
                </a:rPr>
                <a:t>lake</a:t>
              </a:r>
              <a:r>
                <a:rPr lang="en-US" sz="1100" dirty="0">
                  <a:ea typeface="Calibri"/>
                  <a:cs typeface="Times New Roman"/>
                </a:rPr>
                <a:t>   </a:t>
              </a:r>
              <a:r>
                <a:rPr lang="en-US" sz="1400" dirty="0">
                  <a:ea typeface="Calibri"/>
                  <a:cs typeface="Times New Roman"/>
                </a:rPr>
                <a:t>landscape</a:t>
              </a:r>
              <a:r>
                <a:rPr lang="en-US" sz="1100" dirty="0">
                  <a:ea typeface="Calibri"/>
                  <a:cs typeface="Times New Roman"/>
                </a:rPr>
                <a:t>   light   </a:t>
              </a:r>
              <a:r>
                <a:rPr lang="en-US" sz="1100" dirty="0" smtClean="0">
                  <a:ea typeface="Calibri"/>
                  <a:cs typeface="Times New Roman"/>
                </a:rPr>
                <a:t>live</a:t>
              </a:r>
              <a:br>
                <a:rPr lang="en-US" sz="1100" dirty="0" smtClean="0">
                  <a:ea typeface="Calibri"/>
                  <a:cs typeface="Times New Roman"/>
                </a:rPr>
              </a:br>
              <a:r>
                <a:rPr lang="en-US" sz="2400" dirty="0" err="1" smtClean="0">
                  <a:ea typeface="Calibri"/>
                  <a:cs typeface="Times New Roman"/>
                </a:rPr>
                <a:t>london</a:t>
              </a:r>
              <a:r>
                <a:rPr lang="en-US" sz="1100" dirty="0" smtClean="0">
                  <a:ea typeface="Calibri"/>
                  <a:cs typeface="Times New Roman"/>
                </a:rPr>
                <a:t> </a:t>
              </a:r>
              <a:r>
                <a:rPr lang="en-US" sz="1600" dirty="0" smtClean="0">
                  <a:ea typeface="Calibri"/>
                  <a:cs typeface="Times New Roman"/>
                </a:rPr>
                <a:t>macro</a:t>
              </a:r>
              <a:r>
                <a:rPr lang="en-US" sz="1100" dirty="0" smtClean="0">
                  <a:ea typeface="Calibri"/>
                  <a:cs typeface="Times New Roman"/>
                </a:rPr>
                <a:t> </a:t>
              </a:r>
              <a:r>
                <a:rPr lang="en-US" sz="1100" dirty="0">
                  <a:ea typeface="Calibri"/>
                  <a:cs typeface="Times New Roman"/>
                </a:rPr>
                <a:t> </a:t>
              </a:r>
              <a:r>
                <a:rPr lang="en-US" dirty="0">
                  <a:ea typeface="Calibri"/>
                  <a:cs typeface="Times New Roman"/>
                </a:rPr>
                <a:t>me</a:t>
              </a:r>
              <a:r>
                <a:rPr lang="en-US" sz="1100" dirty="0">
                  <a:ea typeface="Calibri"/>
                  <a:cs typeface="Times New Roman"/>
                </a:rPr>
                <a:t>   </a:t>
              </a:r>
              <a:r>
                <a:rPr lang="en-US" sz="1600" dirty="0" err="1">
                  <a:ea typeface="Calibri"/>
                  <a:cs typeface="Times New Roman"/>
                </a:rPr>
                <a:t>mexico</a:t>
              </a:r>
              <a:r>
                <a:rPr lang="en-US" sz="1100" dirty="0">
                  <a:ea typeface="Calibri"/>
                  <a:cs typeface="Times New Roman"/>
                </a:rPr>
                <a:t> </a:t>
              </a:r>
              <a:r>
                <a:rPr lang="en-US" sz="1100" dirty="0" smtClean="0">
                  <a:ea typeface="Calibri"/>
                  <a:cs typeface="Times New Roman"/>
                </a:rPr>
                <a:t>  </a:t>
              </a:r>
              <a:r>
                <a:rPr lang="en-US" sz="2000" dirty="0" smtClean="0">
                  <a:ea typeface="Calibri"/>
                  <a:cs typeface="Times New Roman"/>
                </a:rPr>
                <a:t>music</a:t>
              </a:r>
              <a:r>
                <a:rPr lang="en-US" sz="1100" dirty="0">
                  <a:ea typeface="Calibri"/>
                  <a:cs typeface="Times New Roman"/>
                </a:rPr>
                <a:t>   </a:t>
              </a:r>
              <a:r>
                <a:rPr lang="en-US" sz="2400" dirty="0">
                  <a:ea typeface="Calibri"/>
                  <a:cs typeface="Times New Roman"/>
                </a:rPr>
                <a:t>nature</a:t>
              </a:r>
              <a:r>
                <a:rPr lang="en-US" sz="1100" dirty="0">
                  <a:ea typeface="Calibri"/>
                  <a:cs typeface="Times New Roman"/>
                </a:rPr>
                <a:t>   </a:t>
              </a:r>
              <a:r>
                <a:rPr lang="en-US" dirty="0">
                  <a:ea typeface="Calibri"/>
                  <a:cs typeface="Times New Roman"/>
                </a:rPr>
                <a:t>new</a:t>
              </a:r>
              <a:r>
                <a:rPr lang="en-US" sz="1100" dirty="0">
                  <a:ea typeface="Calibri"/>
                  <a:cs typeface="Times New Roman"/>
                </a:rPr>
                <a:t>   </a:t>
              </a:r>
              <a:r>
                <a:rPr lang="en-US" dirty="0" err="1">
                  <a:ea typeface="Calibri"/>
                  <a:cs typeface="Times New Roman"/>
                </a:rPr>
                <a:t>newyork</a:t>
              </a:r>
              <a:r>
                <a:rPr lang="en-US" sz="1100" dirty="0">
                  <a:ea typeface="Calibri"/>
                  <a:cs typeface="Times New Roman"/>
                </a:rPr>
                <a:t>  </a:t>
              </a:r>
              <a:r>
                <a:rPr lang="en-US" sz="1100" dirty="0" smtClean="0">
                  <a:ea typeface="Calibri"/>
                  <a:cs typeface="Times New Roman"/>
                </a:rPr>
                <a:t> </a:t>
              </a:r>
              <a:r>
                <a:rPr lang="en-US" dirty="0" smtClean="0">
                  <a:ea typeface="Calibri"/>
                  <a:cs typeface="Times New Roman"/>
                </a:rPr>
                <a:t>night</a:t>
              </a:r>
              <a:r>
                <a:rPr lang="en-US" sz="1100" dirty="0" smtClean="0">
                  <a:ea typeface="Calibri"/>
                  <a:cs typeface="Times New Roman"/>
                </a:rPr>
                <a:t/>
              </a:r>
              <a:br>
                <a:rPr lang="en-US" sz="1100" dirty="0" smtClean="0">
                  <a:ea typeface="Calibri"/>
                  <a:cs typeface="Times New Roman"/>
                </a:rPr>
              </a:br>
              <a:r>
                <a:rPr lang="en-US" sz="2000" dirty="0" err="1" smtClean="0">
                  <a:ea typeface="Calibri"/>
                  <a:cs typeface="Times New Roman"/>
                </a:rPr>
                <a:t>nikon</a:t>
              </a:r>
              <a:r>
                <a:rPr lang="en-US" sz="1100" dirty="0">
                  <a:ea typeface="Calibri"/>
                  <a:cs typeface="Times New Roman"/>
                </a:rPr>
                <a:t> </a:t>
              </a:r>
              <a:r>
                <a:rPr lang="en-US" sz="2000" dirty="0" err="1" smtClean="0">
                  <a:ea typeface="Calibri"/>
                  <a:cs typeface="Times New Roman"/>
                </a:rPr>
                <a:t>nyc</a:t>
              </a:r>
              <a:r>
                <a:rPr lang="en-US" sz="1100" dirty="0">
                  <a:ea typeface="Calibri"/>
                  <a:cs typeface="Times New Roman"/>
                </a:rPr>
                <a:t> </a:t>
              </a:r>
              <a:r>
                <a:rPr lang="en-US" sz="1200" dirty="0" smtClean="0">
                  <a:ea typeface="Calibri"/>
                  <a:cs typeface="Times New Roman"/>
                </a:rPr>
                <a:t>ocean</a:t>
              </a:r>
              <a:r>
                <a:rPr lang="en-US" sz="1100" dirty="0">
                  <a:ea typeface="Calibri"/>
                  <a:cs typeface="Times New Roman"/>
                </a:rPr>
                <a:t>   </a:t>
              </a:r>
              <a:r>
                <a:rPr lang="en-US" sz="2000" dirty="0" err="1">
                  <a:ea typeface="Calibri"/>
                  <a:cs typeface="Times New Roman"/>
                </a:rPr>
                <a:t>paris</a:t>
              </a:r>
              <a:r>
                <a:rPr lang="en-US" sz="1100" dirty="0">
                  <a:ea typeface="Calibri"/>
                  <a:cs typeface="Times New Roman"/>
                </a:rPr>
                <a:t>   </a:t>
              </a:r>
              <a:r>
                <a:rPr lang="en-US" dirty="0">
                  <a:ea typeface="Calibri"/>
                  <a:cs typeface="Times New Roman"/>
                </a:rPr>
                <a:t>park</a:t>
              </a:r>
              <a:r>
                <a:rPr lang="en-US" sz="1100" dirty="0">
                  <a:ea typeface="Calibri"/>
                  <a:cs typeface="Times New Roman"/>
                </a:rPr>
                <a:t>   </a:t>
              </a:r>
              <a:r>
                <a:rPr lang="en-US" sz="2800" dirty="0">
                  <a:ea typeface="Calibri"/>
                  <a:cs typeface="Times New Roman"/>
                </a:rPr>
                <a:t>party</a:t>
              </a:r>
              <a:r>
                <a:rPr lang="en-US" sz="1100" dirty="0">
                  <a:ea typeface="Calibri"/>
                  <a:cs typeface="Times New Roman"/>
                </a:rPr>
                <a:t>   </a:t>
              </a:r>
              <a:r>
                <a:rPr lang="en-US" dirty="0">
                  <a:ea typeface="Calibri"/>
                  <a:cs typeface="Times New Roman"/>
                </a:rPr>
                <a:t>people</a:t>
              </a:r>
              <a:r>
                <a:rPr lang="en-US" sz="1100" dirty="0">
                  <a:ea typeface="Calibri"/>
                  <a:cs typeface="Times New Roman"/>
                </a:rPr>
                <a:t>   </a:t>
              </a:r>
              <a:r>
                <a:rPr lang="en-US" dirty="0" smtClean="0">
                  <a:ea typeface="Calibri"/>
                  <a:cs typeface="Times New Roman"/>
                </a:rPr>
                <a:t>portrait</a:t>
              </a:r>
              <a:r>
                <a:rPr lang="en-US" sz="1100" dirty="0">
                  <a:ea typeface="Calibri"/>
                  <a:cs typeface="Times New Roman"/>
                </a:rPr>
                <a:t>   </a:t>
              </a:r>
              <a:r>
                <a:rPr lang="en-US" sz="1600" dirty="0">
                  <a:ea typeface="Calibri"/>
                  <a:cs typeface="Times New Roman"/>
                </a:rPr>
                <a:t>red</a:t>
              </a:r>
              <a:r>
                <a:rPr lang="en-US" sz="1100" dirty="0">
                  <a:ea typeface="Calibri"/>
                  <a:cs typeface="Times New Roman"/>
                </a:rPr>
                <a:t>   river   </a:t>
              </a:r>
              <a:r>
                <a:rPr lang="en-US" sz="1400" dirty="0" smtClean="0">
                  <a:ea typeface="Calibri"/>
                  <a:cs typeface="Times New Roman"/>
                </a:rPr>
                <a:t>rock</a:t>
              </a:r>
              <a:br>
                <a:rPr lang="en-US" sz="1400" dirty="0" smtClean="0">
                  <a:ea typeface="Calibri"/>
                  <a:cs typeface="Times New Roman"/>
                </a:rPr>
              </a:br>
              <a:r>
                <a:rPr lang="en-US" dirty="0" err="1" smtClean="0">
                  <a:ea typeface="Calibri"/>
                  <a:cs typeface="Times New Roman"/>
                </a:rPr>
                <a:t>sanfrancisco</a:t>
              </a:r>
              <a:r>
                <a:rPr lang="en-US" dirty="0">
                  <a:ea typeface="Calibri"/>
                  <a:cs typeface="Times New Roman"/>
                </a:rPr>
                <a:t> </a:t>
              </a:r>
              <a:r>
                <a:rPr lang="en-US" sz="1100" dirty="0" err="1" smtClean="0">
                  <a:ea typeface="Calibri"/>
                  <a:cs typeface="Times New Roman"/>
                </a:rPr>
                <a:t>scotland</a:t>
              </a:r>
              <a:r>
                <a:rPr lang="en-US" sz="1100" dirty="0">
                  <a:ea typeface="Calibri"/>
                  <a:cs typeface="Times New Roman"/>
                </a:rPr>
                <a:t>   </a:t>
              </a:r>
              <a:r>
                <a:rPr lang="en-US" sz="1600" dirty="0">
                  <a:ea typeface="Calibri"/>
                  <a:cs typeface="Times New Roman"/>
                </a:rPr>
                <a:t>sea</a:t>
              </a:r>
              <a:r>
                <a:rPr lang="en-US" sz="1100" dirty="0">
                  <a:ea typeface="Calibri"/>
                  <a:cs typeface="Times New Roman"/>
                </a:rPr>
                <a:t>   </a:t>
              </a:r>
              <a:r>
                <a:rPr lang="en-US" sz="1600" dirty="0" err="1">
                  <a:ea typeface="Calibri"/>
                  <a:cs typeface="Times New Roman"/>
                </a:rPr>
                <a:t>seattle</a:t>
              </a:r>
              <a:r>
                <a:rPr lang="en-US" sz="1100" dirty="0">
                  <a:ea typeface="Calibri"/>
                  <a:cs typeface="Times New Roman"/>
                </a:rPr>
                <a:t>   </a:t>
              </a:r>
              <a:r>
                <a:rPr lang="en-US" sz="1400" dirty="0">
                  <a:ea typeface="Calibri"/>
                  <a:cs typeface="Times New Roman"/>
                </a:rPr>
                <a:t>show</a:t>
              </a:r>
              <a:r>
                <a:rPr lang="en-US" sz="1100" dirty="0">
                  <a:ea typeface="Calibri"/>
                  <a:cs typeface="Times New Roman"/>
                </a:rPr>
                <a:t>   </a:t>
              </a:r>
              <a:r>
                <a:rPr lang="en-US" dirty="0">
                  <a:ea typeface="Calibri"/>
                  <a:cs typeface="Times New Roman"/>
                </a:rPr>
                <a:t>sky</a:t>
              </a:r>
              <a:r>
                <a:rPr lang="en-US" sz="1100" dirty="0">
                  <a:ea typeface="Calibri"/>
                  <a:cs typeface="Times New Roman"/>
                </a:rPr>
                <a:t>   </a:t>
              </a:r>
              <a:r>
                <a:rPr lang="en-US" dirty="0" smtClean="0">
                  <a:ea typeface="Calibri"/>
                  <a:cs typeface="Times New Roman"/>
                </a:rPr>
                <a:t>snow</a:t>
              </a:r>
              <a:r>
                <a:rPr lang="en-US" sz="1100" dirty="0">
                  <a:ea typeface="Calibri"/>
                  <a:cs typeface="Times New Roman"/>
                </a:rPr>
                <a:t>   </a:t>
              </a:r>
              <a:r>
                <a:rPr lang="en-US" dirty="0" err="1">
                  <a:ea typeface="Calibri"/>
                  <a:cs typeface="Times New Roman"/>
                </a:rPr>
                <a:t>spain</a:t>
              </a:r>
              <a:r>
                <a:rPr lang="en-US" sz="1100" dirty="0">
                  <a:ea typeface="Calibri"/>
                  <a:cs typeface="Times New Roman"/>
                </a:rPr>
                <a:t>   </a:t>
              </a:r>
              <a:r>
                <a:rPr lang="en-US" sz="1400" dirty="0">
                  <a:ea typeface="Calibri"/>
                  <a:cs typeface="Times New Roman"/>
                </a:rPr>
                <a:t>spring</a:t>
              </a:r>
              <a:r>
                <a:rPr lang="en-US" sz="1100" dirty="0">
                  <a:ea typeface="Calibri"/>
                  <a:cs typeface="Times New Roman"/>
                </a:rPr>
                <a:t>   </a:t>
              </a:r>
              <a:r>
                <a:rPr lang="en-US" sz="1600" dirty="0" smtClean="0">
                  <a:ea typeface="Calibri"/>
                  <a:cs typeface="Times New Roman"/>
                </a:rPr>
                <a:t>street</a:t>
              </a:r>
              <a:br>
                <a:rPr lang="en-US" sz="1600" dirty="0" smtClean="0">
                  <a:ea typeface="Calibri"/>
                  <a:cs typeface="Times New Roman"/>
                </a:rPr>
              </a:br>
              <a:r>
                <a:rPr lang="en-US" sz="2000" dirty="0" smtClean="0">
                  <a:ea typeface="Calibri"/>
                  <a:cs typeface="Times New Roman"/>
                </a:rPr>
                <a:t>summer </a:t>
              </a:r>
              <a:r>
                <a:rPr lang="en-US" dirty="0" smtClean="0">
                  <a:ea typeface="Calibri"/>
                  <a:cs typeface="Times New Roman"/>
                </a:rPr>
                <a:t>sunset</a:t>
              </a:r>
              <a:r>
                <a:rPr lang="en-US" sz="1100" dirty="0" smtClean="0">
                  <a:ea typeface="Calibri"/>
                  <a:cs typeface="Times New Roman"/>
                </a:rPr>
                <a:t>  </a:t>
              </a:r>
              <a:r>
                <a:rPr lang="en-US" sz="1600" dirty="0" err="1" smtClean="0">
                  <a:ea typeface="Calibri"/>
                  <a:cs typeface="Times New Roman"/>
                </a:rPr>
                <a:t>taiwan</a:t>
              </a:r>
              <a:r>
                <a:rPr lang="en-US" sz="1100" dirty="0" smtClean="0">
                  <a:ea typeface="Calibri"/>
                  <a:cs typeface="Times New Roman"/>
                </a:rPr>
                <a:t>  </a:t>
              </a:r>
              <a:r>
                <a:rPr lang="en-US" sz="1400" dirty="0" err="1" smtClean="0">
                  <a:ea typeface="Calibri"/>
                  <a:cs typeface="Times New Roman"/>
                </a:rPr>
                <a:t>texas</a:t>
              </a:r>
              <a:r>
                <a:rPr lang="en-US" sz="1100" dirty="0" smtClean="0">
                  <a:ea typeface="Calibri"/>
                  <a:cs typeface="Times New Roman"/>
                </a:rPr>
                <a:t>  </a:t>
              </a:r>
              <a:r>
                <a:rPr lang="en-US" sz="1600" dirty="0" err="1" smtClean="0">
                  <a:ea typeface="Calibri"/>
                  <a:cs typeface="Times New Roman"/>
                </a:rPr>
                <a:t>thailand</a:t>
              </a:r>
              <a:r>
                <a:rPr lang="en-US" sz="1100" dirty="0">
                  <a:ea typeface="Calibri"/>
                  <a:cs typeface="Times New Roman"/>
                </a:rPr>
                <a:t>  </a:t>
              </a:r>
              <a:r>
                <a:rPr lang="en-US" sz="1600" dirty="0" err="1" smtClean="0">
                  <a:ea typeface="Calibri"/>
                  <a:cs typeface="Times New Roman"/>
                </a:rPr>
                <a:t>tokyo</a:t>
              </a:r>
              <a:r>
                <a:rPr lang="en-US" sz="1100" dirty="0">
                  <a:ea typeface="Calibri"/>
                  <a:cs typeface="Times New Roman"/>
                </a:rPr>
                <a:t>  </a:t>
              </a:r>
              <a:r>
                <a:rPr lang="en-US" sz="1200" dirty="0" err="1" smtClean="0">
                  <a:ea typeface="Calibri"/>
                  <a:cs typeface="Times New Roman"/>
                </a:rPr>
                <a:t>toronto</a:t>
              </a:r>
              <a:r>
                <a:rPr lang="en-US" sz="1100" dirty="0">
                  <a:ea typeface="Calibri"/>
                  <a:cs typeface="Times New Roman"/>
                </a:rPr>
                <a:t> </a:t>
              </a:r>
              <a:r>
                <a:rPr lang="en-US" sz="1100" dirty="0" smtClean="0">
                  <a:ea typeface="Calibri"/>
                  <a:cs typeface="Times New Roman"/>
                </a:rPr>
                <a:t> </a:t>
              </a:r>
              <a:r>
                <a:rPr lang="en-US" sz="2400" dirty="0" smtClean="0">
                  <a:ea typeface="Calibri"/>
                  <a:cs typeface="Times New Roman"/>
                </a:rPr>
                <a:t>travel</a:t>
              </a:r>
              <a:br>
                <a:rPr lang="en-US" sz="2400" dirty="0" smtClean="0">
                  <a:ea typeface="Calibri"/>
                  <a:cs typeface="Times New Roman"/>
                </a:rPr>
              </a:br>
              <a:r>
                <a:rPr lang="en-US" sz="1400" dirty="0" smtClean="0">
                  <a:ea typeface="Calibri"/>
                  <a:cs typeface="Times New Roman"/>
                </a:rPr>
                <a:t>tree</a:t>
              </a:r>
              <a:r>
                <a:rPr lang="en-US" sz="1100" dirty="0">
                  <a:ea typeface="Calibri"/>
                  <a:cs typeface="Times New Roman"/>
                </a:rPr>
                <a:t>   </a:t>
              </a:r>
              <a:r>
                <a:rPr lang="en-US" sz="1400" dirty="0">
                  <a:ea typeface="Calibri"/>
                  <a:cs typeface="Times New Roman"/>
                </a:rPr>
                <a:t>trees</a:t>
              </a:r>
              <a:r>
                <a:rPr lang="en-US" sz="1100" dirty="0">
                  <a:ea typeface="Calibri"/>
                  <a:cs typeface="Times New Roman"/>
                </a:rPr>
                <a:t>   </a:t>
              </a:r>
              <a:r>
                <a:rPr lang="en-US" sz="2400" dirty="0">
                  <a:ea typeface="Calibri"/>
                  <a:cs typeface="Times New Roman"/>
                </a:rPr>
                <a:t>trip</a:t>
              </a:r>
              <a:r>
                <a:rPr lang="en-US" sz="1100" dirty="0">
                  <a:ea typeface="Calibri"/>
                  <a:cs typeface="Times New Roman"/>
                </a:rPr>
                <a:t>   </a:t>
              </a:r>
              <a:r>
                <a:rPr lang="en-US" sz="1600" dirty="0" err="1" smtClean="0">
                  <a:ea typeface="Calibri"/>
                  <a:cs typeface="Times New Roman"/>
                </a:rPr>
                <a:t>uk</a:t>
              </a:r>
              <a:r>
                <a:rPr lang="en-US" sz="1600" dirty="0">
                  <a:ea typeface="Calibri"/>
                  <a:cs typeface="Times New Roman"/>
                </a:rPr>
                <a:t> </a:t>
              </a:r>
              <a:r>
                <a:rPr lang="en-US" sz="1600" dirty="0" smtClean="0">
                  <a:ea typeface="Calibri"/>
                  <a:cs typeface="Times New Roman"/>
                </a:rPr>
                <a:t> </a:t>
              </a:r>
              <a:r>
                <a:rPr lang="en-US" sz="2000" dirty="0" err="1" smtClean="0">
                  <a:ea typeface="Calibri"/>
                  <a:cs typeface="Times New Roman"/>
                </a:rPr>
                <a:t>usa</a:t>
              </a:r>
              <a:r>
                <a:rPr lang="en-US" sz="1100" dirty="0" smtClean="0">
                  <a:ea typeface="Calibri"/>
                  <a:cs typeface="Times New Roman"/>
                </a:rPr>
                <a:t>  </a:t>
              </a:r>
              <a:r>
                <a:rPr lang="en-US" sz="2400" dirty="0" smtClean="0">
                  <a:ea typeface="Calibri"/>
                  <a:cs typeface="Times New Roman"/>
                </a:rPr>
                <a:t>vacation</a:t>
              </a:r>
              <a:r>
                <a:rPr lang="en-US" sz="1100" dirty="0" smtClean="0">
                  <a:ea typeface="Calibri"/>
                  <a:cs typeface="Times New Roman"/>
                </a:rPr>
                <a:t>  </a:t>
              </a:r>
              <a:r>
                <a:rPr lang="en-US" sz="1200" dirty="0" err="1" smtClean="0">
                  <a:ea typeface="Calibri"/>
                  <a:cs typeface="Times New Roman"/>
                </a:rPr>
                <a:t>washington</a:t>
              </a:r>
              <a:r>
                <a:rPr lang="en-US" sz="1100" dirty="0">
                  <a:ea typeface="Calibri"/>
                  <a:cs typeface="Times New Roman"/>
                </a:rPr>
                <a:t>   </a:t>
              </a:r>
              <a:r>
                <a:rPr lang="en-US" dirty="0" smtClean="0">
                  <a:ea typeface="Calibri"/>
                  <a:cs typeface="Times New Roman"/>
                </a:rPr>
                <a:t>water</a:t>
              </a:r>
              <a:r>
                <a:rPr lang="en-US" sz="1100" dirty="0" smtClean="0">
                  <a:ea typeface="Calibri"/>
                  <a:cs typeface="Times New Roman"/>
                </a:rPr>
                <a:t>  </a:t>
              </a:r>
              <a:r>
                <a:rPr lang="en-US" sz="2800" dirty="0" smtClean="0">
                  <a:ea typeface="Calibri"/>
                  <a:cs typeface="Times New Roman"/>
                </a:rPr>
                <a:t>wedding</a:t>
              </a:r>
              <a:r>
                <a:rPr lang="en-US" sz="1100" dirty="0" smtClean="0">
                  <a:ea typeface="Calibri"/>
                  <a:cs typeface="Times New Roman"/>
                </a:rPr>
                <a:t/>
              </a:r>
              <a:br>
                <a:rPr lang="en-US" sz="1100" dirty="0" smtClean="0">
                  <a:ea typeface="Calibri"/>
                  <a:cs typeface="Times New Roman"/>
                </a:rPr>
              </a:br>
              <a:endParaRPr lang="en-US" sz="1100" dirty="0">
                <a:ea typeface="Calibri"/>
                <a:cs typeface="Times New Roman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</p:grp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Tag Cloud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Searching with Communities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What is an online community?</a:t>
            </a:r>
          </a:p>
          <a:p>
            <a:pPr lvl="1"/>
            <a:r>
              <a:rPr lang="en-US" dirty="0" smtClean="0"/>
              <a:t>Groups of entities that interact in an online environment and share common goals, traits, or interests</a:t>
            </a:r>
          </a:p>
          <a:p>
            <a:r>
              <a:rPr lang="en-US" dirty="0" smtClean="0"/>
              <a:t>Examples</a:t>
            </a:r>
          </a:p>
          <a:p>
            <a:pPr lvl="1"/>
            <a:r>
              <a:rPr lang="en-US" dirty="0" smtClean="0"/>
              <a:t>Baseball fan community</a:t>
            </a:r>
          </a:p>
          <a:p>
            <a:pPr lvl="1"/>
            <a:r>
              <a:rPr lang="en-US" dirty="0" smtClean="0"/>
              <a:t>Digital photography community</a:t>
            </a:r>
          </a:p>
          <a:p>
            <a:r>
              <a:rPr lang="en-US" dirty="0" smtClean="0"/>
              <a:t>Not all communities are made up of humans!</a:t>
            </a:r>
          </a:p>
          <a:p>
            <a:pPr lvl="1"/>
            <a:r>
              <a:rPr lang="en-US" dirty="0" smtClean="0"/>
              <a:t>Web communities are collections of web pages that are all about a common topic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 Communities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What are the characteristics of a community?</a:t>
            </a:r>
          </a:p>
          <a:p>
            <a:pPr lvl="1"/>
            <a:r>
              <a:rPr lang="en-US" dirty="0" smtClean="0"/>
              <a:t>Entities within a community are similar to each other</a:t>
            </a:r>
          </a:p>
          <a:p>
            <a:pPr lvl="1"/>
            <a:r>
              <a:rPr lang="en-US" dirty="0" smtClean="0"/>
              <a:t>Members of a community are likely to interact more with other members of the community than those outside of the community</a:t>
            </a:r>
          </a:p>
          <a:p>
            <a:r>
              <a:rPr lang="en-US" dirty="0" smtClean="0"/>
              <a:t>Can represent interactions between a set of entities as a graph</a:t>
            </a:r>
          </a:p>
          <a:p>
            <a:pPr lvl="1"/>
            <a:r>
              <a:rPr lang="en-US" dirty="0" smtClean="0"/>
              <a:t>Vertices are entities</a:t>
            </a:r>
          </a:p>
          <a:p>
            <a:pPr lvl="1"/>
            <a:r>
              <a:rPr lang="en-US" dirty="0" smtClean="0"/>
              <a:t>Edges (directed or undirected) indicate interactions between the entities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72"/>
          <p:cNvGrpSpPr>
            <a:grpSpLocks noChangeAspect="1"/>
          </p:cNvGrpSpPr>
          <p:nvPr/>
        </p:nvGrpSpPr>
        <p:grpSpPr>
          <a:xfrm>
            <a:off x="1143000" y="1519967"/>
            <a:ext cx="5715000" cy="5109433"/>
            <a:chOff x="0" y="76200"/>
            <a:chExt cx="7620000" cy="6812577"/>
          </a:xfrm>
        </p:grpSpPr>
        <p:grpSp>
          <p:nvGrpSpPr>
            <p:cNvPr id="2" name="Group 46"/>
            <p:cNvGrpSpPr/>
            <p:nvPr/>
          </p:nvGrpSpPr>
          <p:grpSpPr>
            <a:xfrm>
              <a:off x="2400300" y="240268"/>
              <a:ext cx="4495800" cy="3112532"/>
              <a:chOff x="2286000" y="316468"/>
              <a:chExt cx="4495800" cy="3112532"/>
            </a:xfrm>
          </p:grpSpPr>
          <p:sp>
            <p:nvSpPr>
              <p:cNvPr id="22" name="Oval 21"/>
              <p:cNvSpPr/>
              <p:nvPr/>
            </p:nvSpPr>
            <p:spPr>
              <a:xfrm>
                <a:off x="2735580" y="464684"/>
                <a:ext cx="299720" cy="296432"/>
              </a:xfrm>
              <a:prstGeom prst="ellipse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/>
                  <a:t>1</a:t>
                </a:r>
                <a:endParaRPr lang="en-US" sz="1400" dirty="0"/>
              </a:p>
            </p:txBody>
          </p:sp>
          <p:sp>
            <p:nvSpPr>
              <p:cNvPr id="23" name="Oval 22"/>
              <p:cNvSpPr/>
              <p:nvPr/>
            </p:nvSpPr>
            <p:spPr>
              <a:xfrm>
                <a:off x="2286000" y="2687921"/>
                <a:ext cx="299720" cy="296432"/>
              </a:xfrm>
              <a:prstGeom prst="ellipse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/>
                  <a:t>5</a:t>
                </a:r>
                <a:endParaRPr lang="en-US" sz="1400" dirty="0"/>
              </a:p>
            </p:txBody>
          </p:sp>
          <p:sp>
            <p:nvSpPr>
              <p:cNvPr id="24" name="Oval 23"/>
              <p:cNvSpPr/>
              <p:nvPr/>
            </p:nvSpPr>
            <p:spPr>
              <a:xfrm>
                <a:off x="6182360" y="1353979"/>
                <a:ext cx="299720" cy="296432"/>
              </a:xfrm>
              <a:prstGeom prst="ellipse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/>
                  <a:t>4</a:t>
                </a:r>
                <a:endParaRPr lang="en-US" sz="1400" dirty="0"/>
              </a:p>
            </p:txBody>
          </p:sp>
          <p:sp>
            <p:nvSpPr>
              <p:cNvPr id="25" name="Oval 24"/>
              <p:cNvSpPr/>
              <p:nvPr/>
            </p:nvSpPr>
            <p:spPr>
              <a:xfrm>
                <a:off x="3784600" y="1650410"/>
                <a:ext cx="299720" cy="296432"/>
              </a:xfrm>
              <a:prstGeom prst="ellipse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/>
                  <a:t>3</a:t>
                </a:r>
                <a:endParaRPr lang="en-US" sz="1400" dirty="0"/>
              </a:p>
            </p:txBody>
          </p:sp>
          <p:sp>
            <p:nvSpPr>
              <p:cNvPr id="26" name="Oval 25"/>
              <p:cNvSpPr/>
              <p:nvPr/>
            </p:nvSpPr>
            <p:spPr>
              <a:xfrm>
                <a:off x="6482080" y="3132568"/>
                <a:ext cx="299720" cy="296432"/>
              </a:xfrm>
              <a:prstGeom prst="ellipse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/>
                  <a:t>7</a:t>
                </a:r>
                <a:endParaRPr lang="en-US" sz="1400" dirty="0"/>
              </a:p>
            </p:txBody>
          </p:sp>
          <p:sp>
            <p:nvSpPr>
              <p:cNvPr id="27" name="Oval 26"/>
              <p:cNvSpPr/>
              <p:nvPr/>
            </p:nvSpPr>
            <p:spPr>
              <a:xfrm>
                <a:off x="5283200" y="316468"/>
                <a:ext cx="299720" cy="296432"/>
              </a:xfrm>
              <a:prstGeom prst="ellipse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/>
                  <a:t>2</a:t>
                </a:r>
                <a:endParaRPr lang="en-US" sz="1400" dirty="0"/>
              </a:p>
            </p:txBody>
          </p:sp>
          <p:sp>
            <p:nvSpPr>
              <p:cNvPr id="28" name="Oval 27"/>
              <p:cNvSpPr/>
              <p:nvPr/>
            </p:nvSpPr>
            <p:spPr>
              <a:xfrm>
                <a:off x="4384040" y="2984353"/>
                <a:ext cx="299720" cy="296432"/>
              </a:xfrm>
              <a:prstGeom prst="ellipse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/>
                  <a:t>6</a:t>
                </a:r>
                <a:endParaRPr lang="en-US" sz="1400" dirty="0"/>
              </a:p>
            </p:txBody>
          </p:sp>
          <p:cxnSp>
            <p:nvCxnSpPr>
              <p:cNvPr id="29" name="Straight Arrow Connector 28"/>
              <p:cNvCxnSpPr>
                <a:stCxn id="25" idx="1"/>
                <a:endCxn id="22" idx="5"/>
              </p:cNvCxnSpPr>
              <p:nvPr/>
            </p:nvCxnSpPr>
            <p:spPr>
              <a:xfrm rot="16200000" flipV="1">
                <a:off x="2921892" y="787221"/>
                <a:ext cx="976116" cy="83708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Arrow Connector 29"/>
              <p:cNvCxnSpPr>
                <a:stCxn id="25" idx="5"/>
                <a:endCxn id="28" idx="0"/>
              </p:cNvCxnSpPr>
              <p:nvPr/>
            </p:nvCxnSpPr>
            <p:spPr>
              <a:xfrm rot="16200000" flipH="1">
                <a:off x="3746703" y="2197156"/>
                <a:ext cx="1080921" cy="49347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Arrow Connector 30"/>
              <p:cNvCxnSpPr>
                <a:stCxn id="24" idx="3"/>
                <a:endCxn id="28" idx="6"/>
              </p:cNvCxnSpPr>
              <p:nvPr/>
            </p:nvCxnSpPr>
            <p:spPr>
              <a:xfrm rot="5400000">
                <a:off x="4692222" y="1598538"/>
                <a:ext cx="1525569" cy="154249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31"/>
              <p:cNvCxnSpPr>
                <a:stCxn id="25" idx="3"/>
                <a:endCxn id="23" idx="7"/>
              </p:cNvCxnSpPr>
              <p:nvPr/>
            </p:nvCxnSpPr>
            <p:spPr>
              <a:xfrm rot="5400000">
                <a:off x="2771210" y="1674049"/>
                <a:ext cx="827900" cy="128666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Arrow Connector 32"/>
              <p:cNvCxnSpPr>
                <a:stCxn id="27" idx="4"/>
                <a:endCxn id="28" idx="7"/>
              </p:cNvCxnSpPr>
              <p:nvPr/>
            </p:nvCxnSpPr>
            <p:spPr>
              <a:xfrm rot="5400000">
                <a:off x="3829032" y="1423735"/>
                <a:ext cx="2414863" cy="79319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7"/>
              <p:cNvCxnSpPr>
                <a:stCxn id="23" idx="0"/>
                <a:endCxn id="22" idx="4"/>
              </p:cNvCxnSpPr>
              <p:nvPr/>
            </p:nvCxnSpPr>
            <p:spPr>
              <a:xfrm rot="5400000" flipH="1" flipV="1">
                <a:off x="1697247" y="1499728"/>
                <a:ext cx="1926806" cy="44958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" name="Group 73"/>
            <p:cNvGrpSpPr/>
            <p:nvPr/>
          </p:nvGrpSpPr>
          <p:grpSpPr>
            <a:xfrm>
              <a:off x="1676400" y="4180344"/>
              <a:ext cx="5943600" cy="2708433"/>
              <a:chOff x="1676400" y="4180344"/>
              <a:chExt cx="5943600" cy="2708433"/>
            </a:xfrm>
          </p:grpSpPr>
          <p:sp>
            <p:nvSpPr>
              <p:cNvPr id="40" name="TextBox 39"/>
              <p:cNvSpPr txBox="1"/>
              <p:nvPr/>
            </p:nvSpPr>
            <p:spPr>
              <a:xfrm>
                <a:off x="1676400" y="4180344"/>
                <a:ext cx="685800" cy="27084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/>
                  <a:t>0</a:t>
                </a:r>
              </a:p>
              <a:p>
                <a:pPr algn="ctr"/>
                <a:r>
                  <a:rPr lang="en-US" dirty="0" smtClean="0"/>
                  <a:t>0</a:t>
                </a:r>
              </a:p>
              <a:p>
                <a:pPr algn="ctr"/>
                <a:r>
                  <a:rPr lang="en-US" dirty="0" smtClean="0"/>
                  <a:t>0</a:t>
                </a:r>
              </a:p>
              <a:p>
                <a:pPr algn="ctr"/>
                <a:r>
                  <a:rPr lang="en-US" dirty="0" smtClean="0"/>
                  <a:t>0</a:t>
                </a:r>
              </a:p>
              <a:p>
                <a:pPr algn="ctr"/>
                <a:r>
                  <a:rPr lang="en-US" dirty="0" smtClean="0"/>
                  <a:t>0</a:t>
                </a:r>
              </a:p>
              <a:p>
                <a:pPr algn="ctr"/>
                <a:r>
                  <a:rPr lang="en-US" dirty="0" smtClean="0"/>
                  <a:t>0</a:t>
                </a:r>
              </a:p>
              <a:p>
                <a:pPr algn="ctr"/>
                <a:r>
                  <a:rPr lang="en-US" dirty="0" smtClean="0"/>
                  <a:t>0</a:t>
                </a:r>
              </a:p>
            </p:txBody>
          </p:sp>
          <p:sp>
            <p:nvSpPr>
              <p:cNvPr id="41" name="TextBox 40"/>
              <p:cNvSpPr txBox="1"/>
              <p:nvPr/>
            </p:nvSpPr>
            <p:spPr>
              <a:xfrm>
                <a:off x="2590800" y="4180344"/>
                <a:ext cx="685800" cy="27084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/>
                  <a:t>0</a:t>
                </a:r>
              </a:p>
              <a:p>
                <a:pPr algn="ctr"/>
                <a:r>
                  <a:rPr lang="en-US" dirty="0" smtClean="0"/>
                  <a:t>0</a:t>
                </a:r>
              </a:p>
              <a:p>
                <a:pPr algn="ctr"/>
                <a:r>
                  <a:rPr lang="en-US" dirty="0" smtClean="0"/>
                  <a:t>0</a:t>
                </a:r>
              </a:p>
              <a:p>
                <a:pPr algn="ctr"/>
                <a:r>
                  <a:rPr lang="en-US" dirty="0" smtClean="0"/>
                  <a:t>0</a:t>
                </a:r>
              </a:p>
              <a:p>
                <a:pPr algn="ctr"/>
                <a:r>
                  <a:rPr lang="en-US" dirty="0" smtClean="0"/>
                  <a:t>0</a:t>
                </a:r>
              </a:p>
              <a:p>
                <a:pPr algn="ctr"/>
                <a:r>
                  <a:rPr lang="en-US" dirty="0" smtClean="0"/>
                  <a:t>1</a:t>
                </a:r>
              </a:p>
              <a:p>
                <a:pPr algn="ctr"/>
                <a:r>
                  <a:rPr lang="en-US" dirty="0" smtClean="0"/>
                  <a:t>0</a:t>
                </a:r>
              </a:p>
            </p:txBody>
          </p:sp>
          <p:sp>
            <p:nvSpPr>
              <p:cNvPr id="42" name="TextBox 41"/>
              <p:cNvSpPr txBox="1"/>
              <p:nvPr/>
            </p:nvSpPr>
            <p:spPr>
              <a:xfrm>
                <a:off x="3429000" y="4180344"/>
                <a:ext cx="685800" cy="27084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/>
                  <a:t>1</a:t>
                </a:r>
              </a:p>
              <a:p>
                <a:pPr algn="ctr"/>
                <a:r>
                  <a:rPr lang="en-US" dirty="0" smtClean="0"/>
                  <a:t>0</a:t>
                </a:r>
              </a:p>
              <a:p>
                <a:pPr algn="ctr"/>
                <a:r>
                  <a:rPr lang="en-US" dirty="0" smtClean="0"/>
                  <a:t>0</a:t>
                </a:r>
              </a:p>
              <a:p>
                <a:pPr algn="ctr"/>
                <a:r>
                  <a:rPr lang="en-US" dirty="0" smtClean="0"/>
                  <a:t>0</a:t>
                </a:r>
              </a:p>
              <a:p>
                <a:pPr algn="ctr"/>
                <a:r>
                  <a:rPr lang="en-US" dirty="0" smtClean="0"/>
                  <a:t>1</a:t>
                </a:r>
              </a:p>
              <a:p>
                <a:pPr algn="ctr"/>
                <a:r>
                  <a:rPr lang="en-US" dirty="0" smtClean="0"/>
                  <a:t>1</a:t>
                </a:r>
              </a:p>
              <a:p>
                <a:pPr algn="ctr"/>
                <a:r>
                  <a:rPr lang="en-US" dirty="0" smtClean="0"/>
                  <a:t>0</a:t>
                </a:r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4343400" y="4180344"/>
                <a:ext cx="685800" cy="27084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/>
                  <a:t>0</a:t>
                </a:r>
              </a:p>
              <a:p>
                <a:pPr algn="ctr"/>
                <a:r>
                  <a:rPr lang="en-US" dirty="0" smtClean="0"/>
                  <a:t>0</a:t>
                </a:r>
              </a:p>
              <a:p>
                <a:pPr algn="ctr"/>
                <a:r>
                  <a:rPr lang="en-US" dirty="0" smtClean="0"/>
                  <a:t>0</a:t>
                </a:r>
              </a:p>
              <a:p>
                <a:pPr algn="ctr"/>
                <a:r>
                  <a:rPr lang="en-US" dirty="0" smtClean="0"/>
                  <a:t>0</a:t>
                </a:r>
              </a:p>
              <a:p>
                <a:pPr algn="ctr"/>
                <a:r>
                  <a:rPr lang="en-US" dirty="0" smtClean="0"/>
                  <a:t>0</a:t>
                </a:r>
              </a:p>
              <a:p>
                <a:pPr algn="ctr"/>
                <a:r>
                  <a:rPr lang="en-US" dirty="0" smtClean="0"/>
                  <a:t>1</a:t>
                </a:r>
              </a:p>
              <a:p>
                <a:pPr algn="ctr"/>
                <a:r>
                  <a:rPr lang="en-US" dirty="0" smtClean="0"/>
                  <a:t>0</a:t>
                </a:r>
              </a:p>
            </p:txBody>
          </p:sp>
          <p:sp>
            <p:nvSpPr>
              <p:cNvPr id="44" name="TextBox 43"/>
              <p:cNvSpPr txBox="1"/>
              <p:nvPr/>
            </p:nvSpPr>
            <p:spPr>
              <a:xfrm>
                <a:off x="5181600" y="4180344"/>
                <a:ext cx="685800" cy="27084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/>
                  <a:t>1</a:t>
                </a:r>
              </a:p>
              <a:p>
                <a:pPr algn="ctr"/>
                <a:r>
                  <a:rPr lang="en-US" dirty="0" smtClean="0"/>
                  <a:t>0</a:t>
                </a:r>
              </a:p>
              <a:p>
                <a:pPr algn="ctr"/>
                <a:r>
                  <a:rPr lang="en-US" dirty="0" smtClean="0"/>
                  <a:t>0</a:t>
                </a:r>
              </a:p>
              <a:p>
                <a:pPr algn="ctr"/>
                <a:r>
                  <a:rPr lang="en-US" dirty="0" smtClean="0"/>
                  <a:t>0</a:t>
                </a:r>
              </a:p>
              <a:p>
                <a:pPr algn="ctr"/>
                <a:r>
                  <a:rPr lang="en-US" dirty="0" smtClean="0"/>
                  <a:t>0</a:t>
                </a:r>
              </a:p>
              <a:p>
                <a:pPr algn="ctr"/>
                <a:r>
                  <a:rPr lang="en-US" dirty="0" smtClean="0"/>
                  <a:t>0</a:t>
                </a:r>
              </a:p>
              <a:p>
                <a:pPr algn="ctr"/>
                <a:r>
                  <a:rPr lang="en-US" dirty="0" smtClean="0"/>
                  <a:t>0</a:t>
                </a:r>
              </a:p>
            </p:txBody>
          </p:sp>
          <p:sp>
            <p:nvSpPr>
              <p:cNvPr id="45" name="TextBox 44"/>
              <p:cNvSpPr txBox="1"/>
              <p:nvPr/>
            </p:nvSpPr>
            <p:spPr>
              <a:xfrm>
                <a:off x="6019800" y="4180344"/>
                <a:ext cx="685800" cy="27084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/>
                  <a:t>0</a:t>
                </a:r>
              </a:p>
              <a:p>
                <a:pPr algn="ctr"/>
                <a:r>
                  <a:rPr lang="en-US" dirty="0" smtClean="0"/>
                  <a:t>0</a:t>
                </a:r>
              </a:p>
              <a:p>
                <a:pPr algn="ctr"/>
                <a:r>
                  <a:rPr lang="en-US" dirty="0" smtClean="0"/>
                  <a:t>0</a:t>
                </a:r>
              </a:p>
              <a:p>
                <a:pPr algn="ctr"/>
                <a:r>
                  <a:rPr lang="en-US" dirty="0" smtClean="0"/>
                  <a:t>0</a:t>
                </a:r>
              </a:p>
              <a:p>
                <a:pPr algn="ctr"/>
                <a:r>
                  <a:rPr lang="en-US" dirty="0" smtClean="0"/>
                  <a:t>0</a:t>
                </a:r>
              </a:p>
              <a:p>
                <a:pPr algn="ctr"/>
                <a:r>
                  <a:rPr lang="en-US" dirty="0" smtClean="0"/>
                  <a:t>0</a:t>
                </a:r>
              </a:p>
              <a:p>
                <a:pPr algn="ctr"/>
                <a:r>
                  <a:rPr lang="en-US" dirty="0" smtClean="0"/>
                  <a:t>0</a:t>
                </a:r>
              </a:p>
            </p:txBody>
          </p:sp>
          <p:sp>
            <p:nvSpPr>
              <p:cNvPr id="46" name="TextBox 45"/>
              <p:cNvSpPr txBox="1"/>
              <p:nvPr/>
            </p:nvSpPr>
            <p:spPr>
              <a:xfrm>
                <a:off x="6934200" y="4180344"/>
                <a:ext cx="685800" cy="27084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/>
                  <a:t>0</a:t>
                </a:r>
              </a:p>
              <a:p>
                <a:pPr algn="ctr"/>
                <a:r>
                  <a:rPr lang="en-US" dirty="0" smtClean="0"/>
                  <a:t>0</a:t>
                </a:r>
              </a:p>
              <a:p>
                <a:pPr algn="ctr"/>
                <a:r>
                  <a:rPr lang="en-US" dirty="0" smtClean="0"/>
                  <a:t>0</a:t>
                </a:r>
              </a:p>
              <a:p>
                <a:pPr algn="ctr"/>
                <a:r>
                  <a:rPr lang="en-US" dirty="0" smtClean="0"/>
                  <a:t>0</a:t>
                </a:r>
              </a:p>
              <a:p>
                <a:pPr algn="ctr"/>
                <a:r>
                  <a:rPr lang="en-US" dirty="0" smtClean="0"/>
                  <a:t>0</a:t>
                </a:r>
              </a:p>
              <a:p>
                <a:pPr algn="ctr"/>
                <a:r>
                  <a:rPr lang="en-US" dirty="0" smtClean="0"/>
                  <a:t>0</a:t>
                </a:r>
              </a:p>
              <a:p>
                <a:pPr algn="ctr"/>
                <a:r>
                  <a:rPr lang="en-US" dirty="0" smtClean="0"/>
                  <a:t>0</a:t>
                </a:r>
              </a:p>
            </p:txBody>
          </p:sp>
          <p:sp>
            <p:nvSpPr>
              <p:cNvPr id="49" name="Left Bracket 48"/>
              <p:cNvSpPr/>
              <p:nvPr/>
            </p:nvSpPr>
            <p:spPr>
              <a:xfrm>
                <a:off x="1752600" y="4332744"/>
                <a:ext cx="76200" cy="2362200"/>
              </a:xfrm>
              <a:prstGeom prst="leftBracke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50" name="Left Bracket 49"/>
              <p:cNvSpPr/>
              <p:nvPr/>
            </p:nvSpPr>
            <p:spPr>
              <a:xfrm flipH="1">
                <a:off x="2209800" y="4332744"/>
                <a:ext cx="76200" cy="2362200"/>
              </a:xfrm>
              <a:prstGeom prst="leftBracke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51" name="Left Bracket 50"/>
              <p:cNvSpPr/>
              <p:nvPr/>
            </p:nvSpPr>
            <p:spPr>
              <a:xfrm>
                <a:off x="2667000" y="4332744"/>
                <a:ext cx="76200" cy="2362200"/>
              </a:xfrm>
              <a:prstGeom prst="leftBracke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52" name="Left Bracket 51"/>
              <p:cNvSpPr/>
              <p:nvPr/>
            </p:nvSpPr>
            <p:spPr>
              <a:xfrm flipH="1">
                <a:off x="3124200" y="4332744"/>
                <a:ext cx="76200" cy="2362200"/>
              </a:xfrm>
              <a:prstGeom prst="leftBracke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53" name="Left Bracket 52"/>
              <p:cNvSpPr/>
              <p:nvPr/>
            </p:nvSpPr>
            <p:spPr>
              <a:xfrm>
                <a:off x="3505200" y="4332744"/>
                <a:ext cx="76200" cy="2362200"/>
              </a:xfrm>
              <a:prstGeom prst="leftBracke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54" name="Left Bracket 53"/>
              <p:cNvSpPr/>
              <p:nvPr/>
            </p:nvSpPr>
            <p:spPr>
              <a:xfrm flipH="1">
                <a:off x="3962400" y="4332744"/>
                <a:ext cx="76200" cy="2362200"/>
              </a:xfrm>
              <a:prstGeom prst="leftBracke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55" name="Left Bracket 54"/>
              <p:cNvSpPr/>
              <p:nvPr/>
            </p:nvSpPr>
            <p:spPr>
              <a:xfrm>
                <a:off x="4419600" y="4332744"/>
                <a:ext cx="76200" cy="2362200"/>
              </a:xfrm>
              <a:prstGeom prst="leftBracke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56" name="Left Bracket 55"/>
              <p:cNvSpPr/>
              <p:nvPr/>
            </p:nvSpPr>
            <p:spPr>
              <a:xfrm flipH="1">
                <a:off x="4876800" y="4332744"/>
                <a:ext cx="76200" cy="2362200"/>
              </a:xfrm>
              <a:prstGeom prst="leftBracke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57" name="Left Bracket 56"/>
              <p:cNvSpPr/>
              <p:nvPr/>
            </p:nvSpPr>
            <p:spPr>
              <a:xfrm>
                <a:off x="5257800" y="4332744"/>
                <a:ext cx="76200" cy="2362200"/>
              </a:xfrm>
              <a:prstGeom prst="leftBracke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58" name="Left Bracket 57"/>
              <p:cNvSpPr/>
              <p:nvPr/>
            </p:nvSpPr>
            <p:spPr>
              <a:xfrm flipH="1">
                <a:off x="5715000" y="4332744"/>
                <a:ext cx="76200" cy="2362200"/>
              </a:xfrm>
              <a:prstGeom prst="leftBracke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59" name="Left Bracket 58"/>
              <p:cNvSpPr/>
              <p:nvPr/>
            </p:nvSpPr>
            <p:spPr>
              <a:xfrm>
                <a:off x="6096000" y="4332744"/>
                <a:ext cx="76200" cy="2362200"/>
              </a:xfrm>
              <a:prstGeom prst="leftBracke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60" name="Left Bracket 59"/>
              <p:cNvSpPr/>
              <p:nvPr/>
            </p:nvSpPr>
            <p:spPr>
              <a:xfrm flipH="1">
                <a:off x="6553200" y="4332744"/>
                <a:ext cx="76200" cy="2362200"/>
              </a:xfrm>
              <a:prstGeom prst="leftBracke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61" name="Left Bracket 60"/>
              <p:cNvSpPr/>
              <p:nvPr/>
            </p:nvSpPr>
            <p:spPr>
              <a:xfrm>
                <a:off x="7010400" y="4332744"/>
                <a:ext cx="76200" cy="2362200"/>
              </a:xfrm>
              <a:prstGeom prst="leftBracke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62" name="Left Bracket 61"/>
              <p:cNvSpPr/>
              <p:nvPr/>
            </p:nvSpPr>
            <p:spPr>
              <a:xfrm flipH="1">
                <a:off x="7467600" y="4332744"/>
                <a:ext cx="76200" cy="2362200"/>
              </a:xfrm>
              <a:prstGeom prst="leftBracke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</p:grpSp>
        <p:sp>
          <p:nvSpPr>
            <p:cNvPr id="63" name="Rectangle 62"/>
            <p:cNvSpPr/>
            <p:nvPr/>
          </p:nvSpPr>
          <p:spPr>
            <a:xfrm>
              <a:off x="0" y="3657600"/>
              <a:ext cx="1752600" cy="49244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u="sng" dirty="0" smtClean="0"/>
                <a:t>Node:</a:t>
              </a:r>
            </a:p>
          </p:txBody>
        </p:sp>
        <p:sp>
          <p:nvSpPr>
            <p:cNvPr id="64" name="Rectangle 63"/>
            <p:cNvSpPr/>
            <p:nvPr/>
          </p:nvSpPr>
          <p:spPr>
            <a:xfrm>
              <a:off x="0" y="5253334"/>
              <a:ext cx="1752600" cy="49244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u="sng" dirty="0" smtClean="0"/>
                <a:t>Vector:</a:t>
              </a:r>
            </a:p>
          </p:txBody>
        </p:sp>
        <p:grpSp>
          <p:nvGrpSpPr>
            <p:cNvPr id="4" name="Group 72"/>
            <p:cNvGrpSpPr/>
            <p:nvPr/>
          </p:nvGrpSpPr>
          <p:grpSpPr>
            <a:xfrm>
              <a:off x="1752600" y="3657600"/>
              <a:ext cx="5791200" cy="492443"/>
              <a:chOff x="1752600" y="3657600"/>
              <a:chExt cx="5791200" cy="492443"/>
            </a:xfrm>
          </p:grpSpPr>
          <p:sp>
            <p:nvSpPr>
              <p:cNvPr id="65" name="Rectangle 64"/>
              <p:cNvSpPr/>
              <p:nvPr/>
            </p:nvSpPr>
            <p:spPr>
              <a:xfrm>
                <a:off x="1752600" y="3657600"/>
                <a:ext cx="533400" cy="49244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 smtClean="0"/>
                  <a:t>1</a:t>
                </a:r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2667000" y="3657600"/>
                <a:ext cx="533400" cy="49244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 smtClean="0"/>
                  <a:t>2</a:t>
                </a:r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3505200" y="3657600"/>
                <a:ext cx="533400" cy="49244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 smtClean="0"/>
                  <a:t>3</a:t>
                </a:r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4419600" y="3657600"/>
                <a:ext cx="533400" cy="49244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 smtClean="0"/>
                  <a:t>4</a:t>
                </a:r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5257800" y="3657600"/>
                <a:ext cx="533400" cy="49244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 smtClean="0"/>
                  <a:t>5</a:t>
                </a:r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6096000" y="3657600"/>
                <a:ext cx="533400" cy="49244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 smtClean="0"/>
                  <a:t>6</a:t>
                </a:r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7010400" y="3657600"/>
                <a:ext cx="533400" cy="49244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 smtClean="0"/>
                  <a:t>7</a:t>
                </a:r>
              </a:p>
            </p:txBody>
          </p:sp>
        </p:grpSp>
        <p:sp>
          <p:nvSpPr>
            <p:cNvPr id="72" name="Rectangle 71"/>
            <p:cNvSpPr/>
            <p:nvPr/>
          </p:nvSpPr>
          <p:spPr>
            <a:xfrm>
              <a:off x="2095500" y="76200"/>
              <a:ext cx="5105400" cy="3429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</p:grpSp>
      <p:sp>
        <p:nvSpPr>
          <p:cNvPr id="74" name="Title 7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 Representation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Social Search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Social search </a:t>
            </a:r>
          </a:p>
          <a:p>
            <a:pPr lvl="1"/>
            <a:r>
              <a:rPr lang="en-US" i="1" dirty="0" smtClean="0"/>
              <a:t>Communities</a:t>
            </a:r>
            <a:r>
              <a:rPr lang="en-US" dirty="0" smtClean="0"/>
              <a:t> of users </a:t>
            </a:r>
            <a:r>
              <a:rPr lang="en-US" i="1" dirty="0" smtClean="0"/>
              <a:t>actively participating</a:t>
            </a:r>
            <a:r>
              <a:rPr lang="en-US" dirty="0" smtClean="0"/>
              <a:t> in the search process</a:t>
            </a:r>
            <a:endParaRPr lang="en-US" dirty="0"/>
          </a:p>
          <a:p>
            <a:pPr lvl="1"/>
            <a:r>
              <a:rPr lang="en-US" dirty="0" smtClean="0"/>
              <a:t>Goes beyond classical search tasks</a:t>
            </a:r>
          </a:p>
          <a:p>
            <a:r>
              <a:rPr lang="en-US" dirty="0" smtClean="0"/>
              <a:t>Key differences</a:t>
            </a:r>
          </a:p>
          <a:p>
            <a:pPr lvl="1"/>
            <a:r>
              <a:rPr lang="en-US" dirty="0" smtClean="0"/>
              <a:t>Users interact with the system</a:t>
            </a:r>
          </a:p>
          <a:p>
            <a:pPr lvl="1"/>
            <a:r>
              <a:rPr lang="en-US" dirty="0" smtClean="0"/>
              <a:t>Users interact with other users either implicitly or explicitly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HITS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Hyperlink-induced Topic Search (HITS) algorithm can be used to find communities</a:t>
            </a:r>
          </a:p>
          <a:p>
            <a:pPr lvl="1"/>
            <a:r>
              <a:rPr lang="en-US" dirty="0" smtClean="0"/>
              <a:t>Link analysis algorithm, like </a:t>
            </a:r>
            <a:r>
              <a:rPr lang="en-US" dirty="0" err="1" smtClean="0"/>
              <a:t>PageRank</a:t>
            </a:r>
            <a:endParaRPr lang="en-US" dirty="0" smtClean="0"/>
          </a:p>
          <a:p>
            <a:pPr lvl="1"/>
            <a:r>
              <a:rPr lang="en-US" dirty="0" smtClean="0"/>
              <a:t>Each entity has a hub and authority score</a:t>
            </a:r>
          </a:p>
          <a:p>
            <a:r>
              <a:rPr lang="en-US" dirty="0" smtClean="0"/>
              <a:t>Based on a circular set of assumptions</a:t>
            </a:r>
          </a:p>
          <a:p>
            <a:pPr lvl="1"/>
            <a:r>
              <a:rPr lang="en-US" dirty="0" smtClean="0"/>
              <a:t>Good hubs point to good authorities</a:t>
            </a:r>
          </a:p>
          <a:p>
            <a:pPr lvl="1"/>
            <a:r>
              <a:rPr lang="en-US" dirty="0" smtClean="0"/>
              <a:t>Good authorities are pointed to by good hubs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Iterative algorithm:</a:t>
            </a:r>
            <a:br>
              <a:rPr lang="en-US" dirty="0" smtClean="0"/>
            </a:br>
            <a:endParaRPr lang="en-US" dirty="0" smtClean="0"/>
          </a:p>
        </p:txBody>
      </p:sp>
      <p:pic>
        <p:nvPicPr>
          <p:cNvPr id="7" name="Content Placeholder 4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216905" y="4953000"/>
            <a:ext cx="2260095" cy="129540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ln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/>
          <a:lstStyle/>
          <a:p>
            <a:r>
              <a:rPr lang="en-US" dirty="0" smtClean="0"/>
              <a:t>A Good Hub</a:t>
            </a:r>
            <a:endParaRPr lang="en-US" dirty="0"/>
          </a:p>
        </p:txBody>
      </p:sp>
      <p:pic>
        <p:nvPicPr>
          <p:cNvPr id="4" name="Picture 3" descr="ch10-hub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1752600"/>
            <a:ext cx="5694467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4406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10-authority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1800273"/>
            <a:ext cx="5638800" cy="482912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ln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/>
          <a:lstStyle/>
          <a:p>
            <a:r>
              <a:rPr lang="en-US" dirty="0" smtClean="0"/>
              <a:t>A Good Authority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13189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0" name="Group 199"/>
          <p:cNvGrpSpPr>
            <a:grpSpLocks noChangeAspect="1"/>
          </p:cNvGrpSpPr>
          <p:nvPr/>
        </p:nvGrpSpPr>
        <p:grpSpPr>
          <a:xfrm>
            <a:off x="1143000" y="1485900"/>
            <a:ext cx="6858000" cy="5143500"/>
            <a:chOff x="0" y="0"/>
            <a:chExt cx="9144000" cy="6858000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3048000" cy="2286000"/>
            </a:xfrm>
            <a:prstGeom prst="rect">
              <a:avLst/>
            </a:prstGeom>
            <a:noFill/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3048000" y="0"/>
              <a:ext cx="3048000" cy="2286000"/>
            </a:xfrm>
            <a:prstGeom prst="rect">
              <a:avLst/>
            </a:prstGeom>
            <a:noFill/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6096000" y="0"/>
              <a:ext cx="3048000" cy="2286000"/>
            </a:xfrm>
            <a:prstGeom prst="rect">
              <a:avLst/>
            </a:prstGeom>
            <a:noFill/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0" y="2286000"/>
              <a:ext cx="3048000" cy="2286000"/>
            </a:xfrm>
            <a:prstGeom prst="rect">
              <a:avLst/>
            </a:prstGeom>
            <a:noFill/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3048000" y="2286000"/>
              <a:ext cx="3048000" cy="2286000"/>
            </a:xfrm>
            <a:prstGeom prst="rect">
              <a:avLst/>
            </a:prstGeom>
            <a:noFill/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6096000" y="2286000"/>
              <a:ext cx="3048000" cy="2286000"/>
            </a:xfrm>
            <a:prstGeom prst="rect">
              <a:avLst/>
            </a:prstGeom>
            <a:noFill/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0" y="4572000"/>
              <a:ext cx="3048000" cy="2286000"/>
            </a:xfrm>
            <a:prstGeom prst="rect">
              <a:avLst/>
            </a:prstGeom>
            <a:noFill/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048000" y="4572000"/>
              <a:ext cx="3048000" cy="2286000"/>
            </a:xfrm>
            <a:prstGeom prst="rect">
              <a:avLst/>
            </a:prstGeom>
            <a:noFill/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6096000" y="4572000"/>
              <a:ext cx="3048000" cy="2286000"/>
            </a:xfrm>
            <a:prstGeom prst="rect">
              <a:avLst/>
            </a:prstGeom>
            <a:noFill/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5" name="Oval 14"/>
            <p:cNvSpPr/>
            <p:nvPr/>
          </p:nvSpPr>
          <p:spPr>
            <a:xfrm>
              <a:off x="609600" y="545068"/>
              <a:ext cx="152400" cy="15240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6" name="Oval 15"/>
            <p:cNvSpPr/>
            <p:nvPr/>
          </p:nvSpPr>
          <p:spPr>
            <a:xfrm>
              <a:off x="381000" y="1688068"/>
              <a:ext cx="152400" cy="15240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7" name="Oval 16"/>
            <p:cNvSpPr/>
            <p:nvPr/>
          </p:nvSpPr>
          <p:spPr>
            <a:xfrm>
              <a:off x="2362200" y="1002268"/>
              <a:ext cx="152400" cy="15240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8" name="Oval 17"/>
            <p:cNvSpPr/>
            <p:nvPr/>
          </p:nvSpPr>
          <p:spPr>
            <a:xfrm>
              <a:off x="1143000" y="1154668"/>
              <a:ext cx="152400" cy="15240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9" name="Oval 18"/>
            <p:cNvSpPr/>
            <p:nvPr/>
          </p:nvSpPr>
          <p:spPr>
            <a:xfrm>
              <a:off x="2514600" y="1916668"/>
              <a:ext cx="152400" cy="15240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0" name="Oval 19"/>
            <p:cNvSpPr/>
            <p:nvPr/>
          </p:nvSpPr>
          <p:spPr>
            <a:xfrm>
              <a:off x="1905000" y="468868"/>
              <a:ext cx="152400" cy="15240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1" name="Oval 20"/>
            <p:cNvSpPr/>
            <p:nvPr/>
          </p:nvSpPr>
          <p:spPr>
            <a:xfrm>
              <a:off x="1447800" y="1840468"/>
              <a:ext cx="152400" cy="15240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26" name="Straight Arrow Connector 25"/>
            <p:cNvCxnSpPr>
              <a:stCxn id="18" idx="1"/>
              <a:endCxn id="15" idx="5"/>
            </p:cNvCxnSpPr>
            <p:nvPr/>
          </p:nvCxnSpPr>
          <p:spPr>
            <a:xfrm rot="16200000" flipV="1">
              <a:off x="701582" y="713250"/>
              <a:ext cx="501836" cy="425636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>
              <a:stCxn id="18" idx="5"/>
              <a:endCxn id="21" idx="0"/>
            </p:cNvCxnSpPr>
            <p:nvPr/>
          </p:nvCxnSpPr>
          <p:spPr>
            <a:xfrm rot="16200000" flipH="1">
              <a:off x="1120682" y="1437150"/>
              <a:ext cx="555718" cy="25091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>
              <a:stCxn id="17" idx="3"/>
              <a:endCxn id="21" idx="6"/>
            </p:cNvCxnSpPr>
            <p:nvPr/>
          </p:nvCxnSpPr>
          <p:spPr>
            <a:xfrm rot="5400000">
              <a:off x="1600200" y="1132350"/>
              <a:ext cx="784318" cy="78431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>
              <a:stCxn id="18" idx="3"/>
              <a:endCxn id="16" idx="7"/>
            </p:cNvCxnSpPr>
            <p:nvPr/>
          </p:nvCxnSpPr>
          <p:spPr>
            <a:xfrm rot="5400000">
              <a:off x="625382" y="1170450"/>
              <a:ext cx="425636" cy="654236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>
              <a:stCxn id="20" idx="4"/>
              <a:endCxn id="21" idx="7"/>
            </p:cNvCxnSpPr>
            <p:nvPr/>
          </p:nvCxnSpPr>
          <p:spPr>
            <a:xfrm rot="5400000">
              <a:off x="1158782" y="1040368"/>
              <a:ext cx="1241518" cy="40331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/>
            <p:cNvSpPr txBox="1"/>
            <p:nvPr/>
          </p:nvSpPr>
          <p:spPr>
            <a:xfrm>
              <a:off x="0" y="304800"/>
              <a:ext cx="76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1, 1</a:t>
              </a:r>
              <a:endParaRPr lang="en-US" sz="1200" dirty="0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76200" y="1764268"/>
              <a:ext cx="76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1, 1</a:t>
              </a:r>
              <a:endParaRPr lang="en-US" sz="1200" dirty="0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990600" y="849868"/>
              <a:ext cx="76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1, 1</a:t>
              </a:r>
              <a:endParaRPr lang="en-US" sz="1200" dirty="0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1981200" y="304800"/>
              <a:ext cx="76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1, 1</a:t>
              </a:r>
              <a:endParaRPr lang="en-US" sz="1200" dirty="0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1143000" y="1916668"/>
              <a:ext cx="76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1, 1</a:t>
              </a:r>
              <a:endParaRPr lang="en-US" sz="1200" dirty="0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2057400" y="697468"/>
              <a:ext cx="76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1, 1</a:t>
              </a:r>
              <a:endParaRPr lang="en-US" sz="1200" dirty="0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2209800" y="1611868"/>
              <a:ext cx="76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1, 1</a:t>
              </a:r>
              <a:endParaRPr lang="en-US" sz="1200" dirty="0"/>
            </a:p>
          </p:txBody>
        </p:sp>
        <p:cxnSp>
          <p:nvCxnSpPr>
            <p:cNvPr id="273" name="Straight Arrow Connector 272"/>
            <p:cNvCxnSpPr>
              <a:stCxn id="16" idx="0"/>
              <a:endCxn id="15" idx="4"/>
            </p:cNvCxnSpPr>
            <p:nvPr/>
          </p:nvCxnSpPr>
          <p:spPr>
            <a:xfrm rot="5400000" flipH="1" flipV="1">
              <a:off x="76200" y="1078468"/>
              <a:ext cx="990600" cy="22860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2" name="Oval 281"/>
            <p:cNvSpPr/>
            <p:nvPr/>
          </p:nvSpPr>
          <p:spPr>
            <a:xfrm>
              <a:off x="3657600" y="545068"/>
              <a:ext cx="152400" cy="15240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83" name="Oval 282"/>
            <p:cNvSpPr/>
            <p:nvPr/>
          </p:nvSpPr>
          <p:spPr>
            <a:xfrm>
              <a:off x="3429000" y="1688068"/>
              <a:ext cx="152400" cy="15240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84" name="Oval 283"/>
            <p:cNvSpPr/>
            <p:nvPr/>
          </p:nvSpPr>
          <p:spPr>
            <a:xfrm>
              <a:off x="5410200" y="1002268"/>
              <a:ext cx="152400" cy="15240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85" name="Oval 284"/>
            <p:cNvSpPr/>
            <p:nvPr/>
          </p:nvSpPr>
          <p:spPr>
            <a:xfrm>
              <a:off x="4191000" y="1154668"/>
              <a:ext cx="152400" cy="15240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86" name="Oval 285"/>
            <p:cNvSpPr/>
            <p:nvPr/>
          </p:nvSpPr>
          <p:spPr>
            <a:xfrm>
              <a:off x="5562600" y="1916668"/>
              <a:ext cx="152400" cy="15240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87" name="Oval 286"/>
            <p:cNvSpPr/>
            <p:nvPr/>
          </p:nvSpPr>
          <p:spPr>
            <a:xfrm>
              <a:off x="4953000" y="468868"/>
              <a:ext cx="152400" cy="15240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88" name="Oval 287"/>
            <p:cNvSpPr/>
            <p:nvPr/>
          </p:nvSpPr>
          <p:spPr>
            <a:xfrm>
              <a:off x="4495800" y="1840468"/>
              <a:ext cx="152400" cy="15240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289" name="Straight Arrow Connector 288"/>
            <p:cNvCxnSpPr>
              <a:stCxn id="285" idx="1"/>
              <a:endCxn id="282" idx="5"/>
            </p:cNvCxnSpPr>
            <p:nvPr/>
          </p:nvCxnSpPr>
          <p:spPr>
            <a:xfrm rot="16200000" flipV="1">
              <a:off x="3749582" y="713250"/>
              <a:ext cx="501836" cy="425636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Straight Arrow Connector 289"/>
            <p:cNvCxnSpPr>
              <a:stCxn id="285" idx="5"/>
              <a:endCxn id="288" idx="0"/>
            </p:cNvCxnSpPr>
            <p:nvPr/>
          </p:nvCxnSpPr>
          <p:spPr>
            <a:xfrm rot="16200000" flipH="1">
              <a:off x="4168682" y="1437150"/>
              <a:ext cx="555718" cy="25091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Straight Arrow Connector 290"/>
            <p:cNvCxnSpPr>
              <a:stCxn id="284" idx="3"/>
              <a:endCxn id="288" idx="6"/>
            </p:cNvCxnSpPr>
            <p:nvPr/>
          </p:nvCxnSpPr>
          <p:spPr>
            <a:xfrm rot="5400000">
              <a:off x="4648200" y="1132350"/>
              <a:ext cx="784318" cy="78431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Arrow Connector 291"/>
            <p:cNvCxnSpPr>
              <a:stCxn id="285" idx="3"/>
              <a:endCxn id="283" idx="7"/>
            </p:cNvCxnSpPr>
            <p:nvPr/>
          </p:nvCxnSpPr>
          <p:spPr>
            <a:xfrm rot="5400000">
              <a:off x="3673382" y="1170450"/>
              <a:ext cx="425636" cy="654236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Arrow Connector 292"/>
            <p:cNvCxnSpPr>
              <a:stCxn id="287" idx="4"/>
              <a:endCxn id="288" idx="7"/>
            </p:cNvCxnSpPr>
            <p:nvPr/>
          </p:nvCxnSpPr>
          <p:spPr>
            <a:xfrm rot="5400000">
              <a:off x="4206782" y="1040368"/>
              <a:ext cx="1241518" cy="40331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4" name="TextBox 293"/>
            <p:cNvSpPr txBox="1"/>
            <p:nvPr/>
          </p:nvSpPr>
          <p:spPr>
            <a:xfrm>
              <a:off x="3048000" y="304800"/>
              <a:ext cx="76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2, 0</a:t>
              </a:r>
              <a:endParaRPr lang="en-US" sz="1200" dirty="0"/>
            </a:p>
          </p:txBody>
        </p:sp>
        <p:sp>
          <p:nvSpPr>
            <p:cNvPr id="295" name="TextBox 294"/>
            <p:cNvSpPr txBox="1"/>
            <p:nvPr/>
          </p:nvSpPr>
          <p:spPr>
            <a:xfrm>
              <a:off x="3124200" y="1764268"/>
              <a:ext cx="76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1, 1</a:t>
              </a:r>
              <a:endParaRPr lang="en-US" sz="1200" dirty="0"/>
            </a:p>
          </p:txBody>
        </p:sp>
        <p:sp>
          <p:nvSpPr>
            <p:cNvPr id="296" name="TextBox 295"/>
            <p:cNvSpPr txBox="1"/>
            <p:nvPr/>
          </p:nvSpPr>
          <p:spPr>
            <a:xfrm>
              <a:off x="4038600" y="849868"/>
              <a:ext cx="76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0, 3</a:t>
              </a:r>
              <a:endParaRPr lang="en-US" sz="1200" dirty="0"/>
            </a:p>
          </p:txBody>
        </p:sp>
        <p:sp>
          <p:nvSpPr>
            <p:cNvPr id="297" name="TextBox 296"/>
            <p:cNvSpPr txBox="1"/>
            <p:nvPr/>
          </p:nvSpPr>
          <p:spPr>
            <a:xfrm>
              <a:off x="5029200" y="304800"/>
              <a:ext cx="76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0, 1</a:t>
              </a:r>
              <a:endParaRPr lang="en-US" sz="1200" dirty="0"/>
            </a:p>
          </p:txBody>
        </p:sp>
        <p:sp>
          <p:nvSpPr>
            <p:cNvPr id="298" name="TextBox 297"/>
            <p:cNvSpPr txBox="1"/>
            <p:nvPr/>
          </p:nvSpPr>
          <p:spPr>
            <a:xfrm>
              <a:off x="4191000" y="1916668"/>
              <a:ext cx="76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3, 0</a:t>
              </a:r>
              <a:endParaRPr lang="en-US" sz="1200" dirty="0"/>
            </a:p>
          </p:txBody>
        </p:sp>
        <p:sp>
          <p:nvSpPr>
            <p:cNvPr id="299" name="TextBox 298"/>
            <p:cNvSpPr txBox="1"/>
            <p:nvPr/>
          </p:nvSpPr>
          <p:spPr>
            <a:xfrm>
              <a:off x="5105400" y="697468"/>
              <a:ext cx="76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0, 1</a:t>
              </a:r>
              <a:endParaRPr lang="en-US" sz="1200" dirty="0"/>
            </a:p>
          </p:txBody>
        </p:sp>
        <p:sp>
          <p:nvSpPr>
            <p:cNvPr id="300" name="TextBox 299"/>
            <p:cNvSpPr txBox="1"/>
            <p:nvPr/>
          </p:nvSpPr>
          <p:spPr>
            <a:xfrm>
              <a:off x="5257800" y="1611868"/>
              <a:ext cx="76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0, 0</a:t>
              </a:r>
              <a:endParaRPr lang="en-US" sz="1200" dirty="0"/>
            </a:p>
          </p:txBody>
        </p:sp>
        <p:sp>
          <p:nvSpPr>
            <p:cNvPr id="301" name="Oval 300"/>
            <p:cNvSpPr/>
            <p:nvPr/>
          </p:nvSpPr>
          <p:spPr>
            <a:xfrm>
              <a:off x="3657600" y="2831068"/>
              <a:ext cx="152400" cy="15240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02" name="Oval 301"/>
            <p:cNvSpPr/>
            <p:nvPr/>
          </p:nvSpPr>
          <p:spPr>
            <a:xfrm>
              <a:off x="3429000" y="3974068"/>
              <a:ext cx="152400" cy="15240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03" name="Oval 302"/>
            <p:cNvSpPr/>
            <p:nvPr/>
          </p:nvSpPr>
          <p:spPr>
            <a:xfrm>
              <a:off x="5410200" y="3288268"/>
              <a:ext cx="152400" cy="15240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04" name="Oval 303"/>
            <p:cNvSpPr/>
            <p:nvPr/>
          </p:nvSpPr>
          <p:spPr>
            <a:xfrm>
              <a:off x="4191000" y="3440668"/>
              <a:ext cx="152400" cy="15240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05" name="Oval 304"/>
            <p:cNvSpPr/>
            <p:nvPr/>
          </p:nvSpPr>
          <p:spPr>
            <a:xfrm>
              <a:off x="5562600" y="4202668"/>
              <a:ext cx="152400" cy="15240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06" name="Oval 305"/>
            <p:cNvSpPr/>
            <p:nvPr/>
          </p:nvSpPr>
          <p:spPr>
            <a:xfrm>
              <a:off x="4953000" y="2754868"/>
              <a:ext cx="152400" cy="15240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07" name="Oval 306"/>
            <p:cNvSpPr/>
            <p:nvPr/>
          </p:nvSpPr>
          <p:spPr>
            <a:xfrm>
              <a:off x="4495800" y="4126468"/>
              <a:ext cx="152400" cy="15240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308" name="Straight Arrow Connector 307"/>
            <p:cNvCxnSpPr>
              <a:stCxn id="304" idx="1"/>
              <a:endCxn id="301" idx="5"/>
            </p:cNvCxnSpPr>
            <p:nvPr/>
          </p:nvCxnSpPr>
          <p:spPr>
            <a:xfrm rot="16200000" flipV="1">
              <a:off x="3749582" y="2999250"/>
              <a:ext cx="501836" cy="425636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Arrow Connector 308"/>
            <p:cNvCxnSpPr>
              <a:stCxn id="304" idx="5"/>
              <a:endCxn id="307" idx="0"/>
            </p:cNvCxnSpPr>
            <p:nvPr/>
          </p:nvCxnSpPr>
          <p:spPr>
            <a:xfrm rot="16200000" flipH="1">
              <a:off x="4168682" y="3723150"/>
              <a:ext cx="555718" cy="25091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Straight Arrow Connector 309"/>
            <p:cNvCxnSpPr>
              <a:stCxn id="303" idx="3"/>
              <a:endCxn id="307" idx="6"/>
            </p:cNvCxnSpPr>
            <p:nvPr/>
          </p:nvCxnSpPr>
          <p:spPr>
            <a:xfrm rot="5400000">
              <a:off x="4648200" y="3418350"/>
              <a:ext cx="784318" cy="78431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Straight Arrow Connector 310"/>
            <p:cNvCxnSpPr>
              <a:stCxn id="304" idx="3"/>
              <a:endCxn id="302" idx="7"/>
            </p:cNvCxnSpPr>
            <p:nvPr/>
          </p:nvCxnSpPr>
          <p:spPr>
            <a:xfrm rot="5400000">
              <a:off x="3673382" y="3456450"/>
              <a:ext cx="425636" cy="654236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Straight Arrow Connector 311"/>
            <p:cNvCxnSpPr>
              <a:stCxn id="306" idx="4"/>
              <a:endCxn id="307" idx="7"/>
            </p:cNvCxnSpPr>
            <p:nvPr/>
          </p:nvCxnSpPr>
          <p:spPr>
            <a:xfrm rot="5400000">
              <a:off x="4206782" y="3326368"/>
              <a:ext cx="1241518" cy="40331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3" name="TextBox 312"/>
            <p:cNvSpPr txBox="1"/>
            <p:nvPr/>
          </p:nvSpPr>
          <p:spPr>
            <a:xfrm>
              <a:off x="3048000" y="2590800"/>
              <a:ext cx="76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.67, 0</a:t>
              </a:r>
              <a:endParaRPr lang="en-US" sz="1200" dirty="0"/>
            </a:p>
          </p:txBody>
        </p:sp>
        <p:sp>
          <p:nvSpPr>
            <p:cNvPr id="314" name="TextBox 313"/>
            <p:cNvSpPr txBox="1"/>
            <p:nvPr/>
          </p:nvSpPr>
          <p:spPr>
            <a:xfrm>
              <a:off x="3048000" y="4050268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.50, .33</a:t>
              </a:r>
              <a:endParaRPr lang="en-US" sz="1200" dirty="0"/>
            </a:p>
          </p:txBody>
        </p:sp>
        <p:sp>
          <p:nvSpPr>
            <p:cNvPr id="315" name="TextBox 314"/>
            <p:cNvSpPr txBox="1"/>
            <p:nvPr/>
          </p:nvSpPr>
          <p:spPr>
            <a:xfrm>
              <a:off x="4038600" y="3135868"/>
              <a:ext cx="76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0, 1</a:t>
              </a:r>
              <a:endParaRPr lang="en-US" sz="1200" dirty="0"/>
            </a:p>
          </p:txBody>
        </p:sp>
        <p:sp>
          <p:nvSpPr>
            <p:cNvPr id="316" name="TextBox 315"/>
            <p:cNvSpPr txBox="1"/>
            <p:nvPr/>
          </p:nvSpPr>
          <p:spPr>
            <a:xfrm>
              <a:off x="5029200" y="2590800"/>
              <a:ext cx="76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 0, .50</a:t>
              </a:r>
              <a:endParaRPr lang="en-US" sz="1200" dirty="0"/>
            </a:p>
          </p:txBody>
        </p:sp>
        <p:sp>
          <p:nvSpPr>
            <p:cNvPr id="317" name="TextBox 316"/>
            <p:cNvSpPr txBox="1"/>
            <p:nvPr/>
          </p:nvSpPr>
          <p:spPr>
            <a:xfrm>
              <a:off x="4191000" y="4202668"/>
              <a:ext cx="76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.83, 0</a:t>
              </a:r>
              <a:endParaRPr lang="en-US" sz="1200" dirty="0"/>
            </a:p>
          </p:txBody>
        </p:sp>
        <p:sp>
          <p:nvSpPr>
            <p:cNvPr id="318" name="TextBox 317"/>
            <p:cNvSpPr txBox="1"/>
            <p:nvPr/>
          </p:nvSpPr>
          <p:spPr>
            <a:xfrm>
              <a:off x="5105400" y="2983468"/>
              <a:ext cx="76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0, .50</a:t>
              </a:r>
              <a:endParaRPr lang="en-US" sz="1200" dirty="0"/>
            </a:p>
          </p:txBody>
        </p:sp>
        <p:sp>
          <p:nvSpPr>
            <p:cNvPr id="319" name="TextBox 318"/>
            <p:cNvSpPr txBox="1"/>
            <p:nvPr/>
          </p:nvSpPr>
          <p:spPr>
            <a:xfrm>
              <a:off x="5257800" y="3897868"/>
              <a:ext cx="76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0,0</a:t>
              </a:r>
              <a:endParaRPr lang="en-US" sz="1200" dirty="0"/>
            </a:p>
          </p:txBody>
        </p:sp>
        <p:sp>
          <p:nvSpPr>
            <p:cNvPr id="320" name="Oval 319"/>
            <p:cNvSpPr/>
            <p:nvPr/>
          </p:nvSpPr>
          <p:spPr>
            <a:xfrm>
              <a:off x="3657600" y="5117068"/>
              <a:ext cx="152400" cy="15240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21" name="Oval 320"/>
            <p:cNvSpPr/>
            <p:nvPr/>
          </p:nvSpPr>
          <p:spPr>
            <a:xfrm>
              <a:off x="3429000" y="6260068"/>
              <a:ext cx="152400" cy="15240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22" name="Oval 321"/>
            <p:cNvSpPr/>
            <p:nvPr/>
          </p:nvSpPr>
          <p:spPr>
            <a:xfrm>
              <a:off x="5410200" y="5574268"/>
              <a:ext cx="152400" cy="15240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23" name="Oval 322"/>
            <p:cNvSpPr/>
            <p:nvPr/>
          </p:nvSpPr>
          <p:spPr>
            <a:xfrm>
              <a:off x="4191000" y="5726668"/>
              <a:ext cx="152400" cy="15240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24" name="Oval 323"/>
            <p:cNvSpPr/>
            <p:nvPr/>
          </p:nvSpPr>
          <p:spPr>
            <a:xfrm>
              <a:off x="5562600" y="6488668"/>
              <a:ext cx="152400" cy="15240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25" name="Oval 324"/>
            <p:cNvSpPr/>
            <p:nvPr/>
          </p:nvSpPr>
          <p:spPr>
            <a:xfrm>
              <a:off x="4953000" y="5040868"/>
              <a:ext cx="152400" cy="15240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26" name="Oval 325"/>
            <p:cNvSpPr/>
            <p:nvPr/>
          </p:nvSpPr>
          <p:spPr>
            <a:xfrm>
              <a:off x="4495800" y="6412468"/>
              <a:ext cx="152400" cy="15240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327" name="Straight Arrow Connector 326"/>
            <p:cNvCxnSpPr>
              <a:stCxn id="323" idx="1"/>
              <a:endCxn id="320" idx="5"/>
            </p:cNvCxnSpPr>
            <p:nvPr/>
          </p:nvCxnSpPr>
          <p:spPr>
            <a:xfrm rot="16200000" flipV="1">
              <a:off x="3749582" y="5285250"/>
              <a:ext cx="501836" cy="425636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Straight Arrow Connector 327"/>
            <p:cNvCxnSpPr>
              <a:stCxn id="323" idx="5"/>
              <a:endCxn id="326" idx="0"/>
            </p:cNvCxnSpPr>
            <p:nvPr/>
          </p:nvCxnSpPr>
          <p:spPr>
            <a:xfrm rot="16200000" flipH="1">
              <a:off x="4168682" y="6009150"/>
              <a:ext cx="555718" cy="25091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Arrow Connector 328"/>
            <p:cNvCxnSpPr>
              <a:stCxn id="322" idx="3"/>
              <a:endCxn id="326" idx="6"/>
            </p:cNvCxnSpPr>
            <p:nvPr/>
          </p:nvCxnSpPr>
          <p:spPr>
            <a:xfrm rot="5400000">
              <a:off x="4648200" y="5704350"/>
              <a:ext cx="784318" cy="78431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Arrow Connector 329"/>
            <p:cNvCxnSpPr>
              <a:stCxn id="323" idx="3"/>
              <a:endCxn id="321" idx="7"/>
            </p:cNvCxnSpPr>
            <p:nvPr/>
          </p:nvCxnSpPr>
          <p:spPr>
            <a:xfrm rot="5400000">
              <a:off x="3673382" y="5742450"/>
              <a:ext cx="425636" cy="654236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Straight Arrow Connector 330"/>
            <p:cNvCxnSpPr>
              <a:stCxn id="325" idx="4"/>
              <a:endCxn id="326" idx="7"/>
            </p:cNvCxnSpPr>
            <p:nvPr/>
          </p:nvCxnSpPr>
          <p:spPr>
            <a:xfrm rot="5400000">
              <a:off x="4206782" y="5612368"/>
              <a:ext cx="1241518" cy="40331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2" name="TextBox 331"/>
            <p:cNvSpPr txBox="1"/>
            <p:nvPr/>
          </p:nvSpPr>
          <p:spPr>
            <a:xfrm>
              <a:off x="3048000" y="4876800"/>
              <a:ext cx="76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.57, 0</a:t>
              </a:r>
              <a:endParaRPr lang="en-US" sz="1200" dirty="0"/>
            </a:p>
          </p:txBody>
        </p:sp>
        <p:sp>
          <p:nvSpPr>
            <p:cNvPr id="333" name="TextBox 332"/>
            <p:cNvSpPr txBox="1"/>
            <p:nvPr/>
          </p:nvSpPr>
          <p:spPr>
            <a:xfrm>
              <a:off x="3048000" y="6336268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.43, .33</a:t>
              </a:r>
              <a:endParaRPr lang="en-US" sz="1200" dirty="0"/>
            </a:p>
          </p:txBody>
        </p:sp>
        <p:sp>
          <p:nvSpPr>
            <p:cNvPr id="334" name="TextBox 333"/>
            <p:cNvSpPr txBox="1"/>
            <p:nvPr/>
          </p:nvSpPr>
          <p:spPr>
            <a:xfrm>
              <a:off x="4038600" y="5421868"/>
              <a:ext cx="76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0,1</a:t>
              </a:r>
              <a:endParaRPr lang="en-US" sz="1200" dirty="0"/>
            </a:p>
          </p:txBody>
        </p:sp>
        <p:sp>
          <p:nvSpPr>
            <p:cNvPr id="335" name="TextBox 334"/>
            <p:cNvSpPr txBox="1"/>
            <p:nvPr/>
          </p:nvSpPr>
          <p:spPr>
            <a:xfrm>
              <a:off x="4953000" y="4876800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0, .42</a:t>
              </a:r>
              <a:endParaRPr lang="en-US" sz="1200" dirty="0"/>
            </a:p>
          </p:txBody>
        </p:sp>
        <p:sp>
          <p:nvSpPr>
            <p:cNvPr id="336" name="TextBox 335"/>
            <p:cNvSpPr txBox="1"/>
            <p:nvPr/>
          </p:nvSpPr>
          <p:spPr>
            <a:xfrm>
              <a:off x="4114800" y="6488668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.86, 0</a:t>
              </a:r>
              <a:endParaRPr lang="en-US" sz="1200" dirty="0"/>
            </a:p>
          </p:txBody>
        </p:sp>
        <p:sp>
          <p:nvSpPr>
            <p:cNvPr id="337" name="TextBox 336"/>
            <p:cNvSpPr txBox="1"/>
            <p:nvPr/>
          </p:nvSpPr>
          <p:spPr>
            <a:xfrm>
              <a:off x="5029200" y="5269468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0, .42</a:t>
              </a:r>
              <a:endParaRPr lang="en-US" sz="1200" dirty="0"/>
            </a:p>
          </p:txBody>
        </p:sp>
        <p:sp>
          <p:nvSpPr>
            <p:cNvPr id="338" name="TextBox 337"/>
            <p:cNvSpPr txBox="1"/>
            <p:nvPr/>
          </p:nvSpPr>
          <p:spPr>
            <a:xfrm>
              <a:off x="5257800" y="6183868"/>
              <a:ext cx="76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0,0</a:t>
              </a:r>
              <a:endParaRPr lang="en-US" sz="1200" dirty="0"/>
            </a:p>
          </p:txBody>
        </p:sp>
        <p:cxnSp>
          <p:nvCxnSpPr>
            <p:cNvPr id="339" name="Straight Arrow Connector 338"/>
            <p:cNvCxnSpPr>
              <a:stCxn id="283" idx="0"/>
              <a:endCxn id="282" idx="4"/>
            </p:cNvCxnSpPr>
            <p:nvPr/>
          </p:nvCxnSpPr>
          <p:spPr>
            <a:xfrm rot="5400000" flipH="1" flipV="1">
              <a:off x="3124200" y="1078468"/>
              <a:ext cx="990600" cy="22860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Straight Arrow Connector 339"/>
            <p:cNvCxnSpPr>
              <a:stCxn id="302" idx="0"/>
              <a:endCxn id="301" idx="4"/>
            </p:cNvCxnSpPr>
            <p:nvPr/>
          </p:nvCxnSpPr>
          <p:spPr>
            <a:xfrm rot="5400000" flipH="1" flipV="1">
              <a:off x="3124200" y="3364468"/>
              <a:ext cx="990600" cy="22860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Straight Arrow Connector 340"/>
            <p:cNvCxnSpPr>
              <a:stCxn id="321" idx="0"/>
              <a:endCxn id="320" idx="4"/>
            </p:cNvCxnSpPr>
            <p:nvPr/>
          </p:nvCxnSpPr>
          <p:spPr>
            <a:xfrm rot="5400000" flipH="1" flipV="1">
              <a:off x="3124200" y="5650468"/>
              <a:ext cx="990600" cy="22860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2" name="Oval 341"/>
            <p:cNvSpPr/>
            <p:nvPr/>
          </p:nvSpPr>
          <p:spPr>
            <a:xfrm>
              <a:off x="6705600" y="545068"/>
              <a:ext cx="152400" cy="15240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43" name="Oval 342"/>
            <p:cNvSpPr/>
            <p:nvPr/>
          </p:nvSpPr>
          <p:spPr>
            <a:xfrm>
              <a:off x="6477000" y="1688068"/>
              <a:ext cx="152400" cy="15240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44" name="Oval 343"/>
            <p:cNvSpPr/>
            <p:nvPr/>
          </p:nvSpPr>
          <p:spPr>
            <a:xfrm>
              <a:off x="8458200" y="1002268"/>
              <a:ext cx="152400" cy="15240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45" name="Oval 344"/>
            <p:cNvSpPr/>
            <p:nvPr/>
          </p:nvSpPr>
          <p:spPr>
            <a:xfrm>
              <a:off x="7239000" y="1154668"/>
              <a:ext cx="152400" cy="15240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46" name="Oval 345"/>
            <p:cNvSpPr/>
            <p:nvPr/>
          </p:nvSpPr>
          <p:spPr>
            <a:xfrm>
              <a:off x="8610600" y="1916668"/>
              <a:ext cx="152400" cy="15240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47" name="Oval 346"/>
            <p:cNvSpPr/>
            <p:nvPr/>
          </p:nvSpPr>
          <p:spPr>
            <a:xfrm>
              <a:off x="8001000" y="468868"/>
              <a:ext cx="152400" cy="15240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48" name="Oval 347"/>
            <p:cNvSpPr/>
            <p:nvPr/>
          </p:nvSpPr>
          <p:spPr>
            <a:xfrm>
              <a:off x="7543800" y="1840468"/>
              <a:ext cx="152400" cy="15240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349" name="Straight Arrow Connector 348"/>
            <p:cNvCxnSpPr>
              <a:stCxn id="345" idx="1"/>
              <a:endCxn id="342" idx="5"/>
            </p:cNvCxnSpPr>
            <p:nvPr/>
          </p:nvCxnSpPr>
          <p:spPr>
            <a:xfrm rot="16200000" flipV="1">
              <a:off x="6797582" y="713250"/>
              <a:ext cx="501836" cy="425636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Straight Arrow Connector 349"/>
            <p:cNvCxnSpPr>
              <a:stCxn id="345" idx="5"/>
              <a:endCxn id="348" idx="0"/>
            </p:cNvCxnSpPr>
            <p:nvPr/>
          </p:nvCxnSpPr>
          <p:spPr>
            <a:xfrm rot="16200000" flipH="1">
              <a:off x="7216682" y="1437150"/>
              <a:ext cx="555718" cy="25091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Straight Arrow Connector 350"/>
            <p:cNvCxnSpPr>
              <a:stCxn id="344" idx="3"/>
              <a:endCxn id="348" idx="6"/>
            </p:cNvCxnSpPr>
            <p:nvPr/>
          </p:nvCxnSpPr>
          <p:spPr>
            <a:xfrm rot="5400000">
              <a:off x="7696200" y="1132350"/>
              <a:ext cx="784318" cy="78431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Straight Arrow Connector 351"/>
            <p:cNvCxnSpPr>
              <a:stCxn id="345" idx="3"/>
              <a:endCxn id="343" idx="7"/>
            </p:cNvCxnSpPr>
            <p:nvPr/>
          </p:nvCxnSpPr>
          <p:spPr>
            <a:xfrm rot="5400000">
              <a:off x="6721382" y="1170450"/>
              <a:ext cx="425636" cy="654236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Arrow Connector 352"/>
            <p:cNvCxnSpPr>
              <a:stCxn id="347" idx="4"/>
              <a:endCxn id="348" idx="7"/>
            </p:cNvCxnSpPr>
            <p:nvPr/>
          </p:nvCxnSpPr>
          <p:spPr>
            <a:xfrm rot="5400000">
              <a:off x="7254782" y="1040368"/>
              <a:ext cx="1241518" cy="40331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4" name="TextBox 353"/>
            <p:cNvSpPr txBox="1"/>
            <p:nvPr/>
          </p:nvSpPr>
          <p:spPr>
            <a:xfrm>
              <a:off x="6096000" y="304800"/>
              <a:ext cx="76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.33, 0</a:t>
              </a:r>
              <a:endParaRPr lang="en-US" sz="1200" dirty="0"/>
            </a:p>
          </p:txBody>
        </p:sp>
        <p:sp>
          <p:nvSpPr>
            <p:cNvPr id="355" name="TextBox 354"/>
            <p:cNvSpPr txBox="1"/>
            <p:nvPr/>
          </p:nvSpPr>
          <p:spPr>
            <a:xfrm>
              <a:off x="6096000" y="1764268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.17, .17</a:t>
              </a:r>
              <a:endParaRPr lang="en-US" sz="1200" dirty="0"/>
            </a:p>
          </p:txBody>
        </p:sp>
        <p:sp>
          <p:nvSpPr>
            <p:cNvPr id="356" name="TextBox 355"/>
            <p:cNvSpPr txBox="1"/>
            <p:nvPr/>
          </p:nvSpPr>
          <p:spPr>
            <a:xfrm>
              <a:off x="7086600" y="849868"/>
              <a:ext cx="76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0, .50</a:t>
              </a:r>
              <a:endParaRPr lang="en-US" sz="1200" dirty="0"/>
            </a:p>
          </p:txBody>
        </p:sp>
        <p:sp>
          <p:nvSpPr>
            <p:cNvPr id="357" name="TextBox 356"/>
            <p:cNvSpPr txBox="1"/>
            <p:nvPr/>
          </p:nvSpPr>
          <p:spPr>
            <a:xfrm>
              <a:off x="8077200" y="304800"/>
              <a:ext cx="76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0, .17</a:t>
              </a:r>
              <a:endParaRPr lang="en-US" sz="1200" dirty="0"/>
            </a:p>
          </p:txBody>
        </p:sp>
        <p:sp>
          <p:nvSpPr>
            <p:cNvPr id="358" name="TextBox 357"/>
            <p:cNvSpPr txBox="1"/>
            <p:nvPr/>
          </p:nvSpPr>
          <p:spPr>
            <a:xfrm>
              <a:off x="7239000" y="1916668"/>
              <a:ext cx="76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.50, 0</a:t>
              </a:r>
              <a:endParaRPr lang="en-US" sz="1200" dirty="0"/>
            </a:p>
          </p:txBody>
        </p:sp>
        <p:sp>
          <p:nvSpPr>
            <p:cNvPr id="359" name="TextBox 358"/>
            <p:cNvSpPr txBox="1"/>
            <p:nvPr/>
          </p:nvSpPr>
          <p:spPr>
            <a:xfrm>
              <a:off x="8153400" y="697468"/>
              <a:ext cx="76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0</a:t>
              </a:r>
              <a:r>
                <a:rPr lang="en-US" sz="1200" dirty="0" smtClean="0"/>
                <a:t>, .17</a:t>
              </a:r>
              <a:endParaRPr lang="en-US" sz="1200" dirty="0"/>
            </a:p>
          </p:txBody>
        </p:sp>
        <p:sp>
          <p:nvSpPr>
            <p:cNvPr id="360" name="TextBox 359"/>
            <p:cNvSpPr txBox="1"/>
            <p:nvPr/>
          </p:nvSpPr>
          <p:spPr>
            <a:xfrm>
              <a:off x="8305800" y="1611868"/>
              <a:ext cx="76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0,0</a:t>
              </a:r>
              <a:endParaRPr lang="en-US" sz="1200" dirty="0"/>
            </a:p>
          </p:txBody>
        </p:sp>
        <p:sp>
          <p:nvSpPr>
            <p:cNvPr id="361" name="Oval 360"/>
            <p:cNvSpPr/>
            <p:nvPr/>
          </p:nvSpPr>
          <p:spPr>
            <a:xfrm>
              <a:off x="6705600" y="2831068"/>
              <a:ext cx="152400" cy="15240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62" name="Oval 361"/>
            <p:cNvSpPr/>
            <p:nvPr/>
          </p:nvSpPr>
          <p:spPr>
            <a:xfrm>
              <a:off x="6477000" y="3974068"/>
              <a:ext cx="152400" cy="15240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63" name="Oval 362"/>
            <p:cNvSpPr/>
            <p:nvPr/>
          </p:nvSpPr>
          <p:spPr>
            <a:xfrm>
              <a:off x="8458200" y="3288268"/>
              <a:ext cx="152400" cy="15240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64" name="Oval 363"/>
            <p:cNvSpPr/>
            <p:nvPr/>
          </p:nvSpPr>
          <p:spPr>
            <a:xfrm>
              <a:off x="7239000" y="3440668"/>
              <a:ext cx="152400" cy="15240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65" name="Oval 364"/>
            <p:cNvSpPr/>
            <p:nvPr/>
          </p:nvSpPr>
          <p:spPr>
            <a:xfrm>
              <a:off x="8610600" y="4202668"/>
              <a:ext cx="152400" cy="15240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66" name="Oval 365"/>
            <p:cNvSpPr/>
            <p:nvPr/>
          </p:nvSpPr>
          <p:spPr>
            <a:xfrm>
              <a:off x="8001000" y="2754868"/>
              <a:ext cx="152400" cy="15240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67" name="Oval 366"/>
            <p:cNvSpPr/>
            <p:nvPr/>
          </p:nvSpPr>
          <p:spPr>
            <a:xfrm>
              <a:off x="7543800" y="4126468"/>
              <a:ext cx="152400" cy="15240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368" name="Straight Arrow Connector 367"/>
            <p:cNvCxnSpPr>
              <a:stCxn id="364" idx="1"/>
              <a:endCxn id="361" idx="5"/>
            </p:cNvCxnSpPr>
            <p:nvPr/>
          </p:nvCxnSpPr>
          <p:spPr>
            <a:xfrm rot="16200000" flipV="1">
              <a:off x="6797582" y="2999250"/>
              <a:ext cx="501836" cy="425636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9" name="Straight Arrow Connector 368"/>
            <p:cNvCxnSpPr>
              <a:stCxn id="364" idx="5"/>
              <a:endCxn id="367" idx="0"/>
            </p:cNvCxnSpPr>
            <p:nvPr/>
          </p:nvCxnSpPr>
          <p:spPr>
            <a:xfrm rot="16200000" flipH="1">
              <a:off x="7216682" y="3723150"/>
              <a:ext cx="555718" cy="25091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0" name="Straight Arrow Connector 369"/>
            <p:cNvCxnSpPr>
              <a:stCxn id="363" idx="3"/>
              <a:endCxn id="367" idx="6"/>
            </p:cNvCxnSpPr>
            <p:nvPr/>
          </p:nvCxnSpPr>
          <p:spPr>
            <a:xfrm rot="5400000">
              <a:off x="7696200" y="3418350"/>
              <a:ext cx="784318" cy="78431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1" name="Straight Arrow Connector 370"/>
            <p:cNvCxnSpPr>
              <a:stCxn id="364" idx="3"/>
              <a:endCxn id="362" idx="7"/>
            </p:cNvCxnSpPr>
            <p:nvPr/>
          </p:nvCxnSpPr>
          <p:spPr>
            <a:xfrm rot="5400000">
              <a:off x="6721382" y="3456450"/>
              <a:ext cx="425636" cy="654236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2" name="Straight Arrow Connector 371"/>
            <p:cNvCxnSpPr>
              <a:stCxn id="366" idx="4"/>
              <a:endCxn id="367" idx="7"/>
            </p:cNvCxnSpPr>
            <p:nvPr/>
          </p:nvCxnSpPr>
          <p:spPr>
            <a:xfrm rot="5400000">
              <a:off x="7254782" y="3326368"/>
              <a:ext cx="1241518" cy="40331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3" name="TextBox 372"/>
            <p:cNvSpPr txBox="1"/>
            <p:nvPr/>
          </p:nvSpPr>
          <p:spPr>
            <a:xfrm>
              <a:off x="6096000" y="2590800"/>
              <a:ext cx="76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.33, 0</a:t>
              </a:r>
              <a:endParaRPr lang="en-US" sz="1200" dirty="0"/>
            </a:p>
          </p:txBody>
        </p:sp>
        <p:sp>
          <p:nvSpPr>
            <p:cNvPr id="374" name="TextBox 373"/>
            <p:cNvSpPr txBox="1"/>
            <p:nvPr/>
          </p:nvSpPr>
          <p:spPr>
            <a:xfrm>
              <a:off x="6096000" y="4050268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.25, .14</a:t>
              </a:r>
              <a:endParaRPr lang="en-US" sz="1200" dirty="0"/>
            </a:p>
          </p:txBody>
        </p:sp>
        <p:sp>
          <p:nvSpPr>
            <p:cNvPr id="375" name="TextBox 374"/>
            <p:cNvSpPr txBox="1"/>
            <p:nvPr/>
          </p:nvSpPr>
          <p:spPr>
            <a:xfrm>
              <a:off x="7086600" y="3135868"/>
              <a:ext cx="76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0, .43</a:t>
              </a:r>
              <a:endParaRPr lang="en-US" sz="1200" dirty="0"/>
            </a:p>
          </p:txBody>
        </p:sp>
        <p:sp>
          <p:nvSpPr>
            <p:cNvPr id="376" name="TextBox 375"/>
            <p:cNvSpPr txBox="1"/>
            <p:nvPr/>
          </p:nvSpPr>
          <p:spPr>
            <a:xfrm>
              <a:off x="8001000" y="2590800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0, .21</a:t>
              </a:r>
              <a:endParaRPr lang="en-US" sz="1200" dirty="0"/>
            </a:p>
          </p:txBody>
        </p:sp>
        <p:sp>
          <p:nvSpPr>
            <p:cNvPr id="377" name="TextBox 376"/>
            <p:cNvSpPr txBox="1"/>
            <p:nvPr/>
          </p:nvSpPr>
          <p:spPr>
            <a:xfrm>
              <a:off x="7162800" y="4202668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.42, 0</a:t>
              </a:r>
              <a:endParaRPr lang="en-US" sz="1200" dirty="0"/>
            </a:p>
          </p:txBody>
        </p:sp>
        <p:sp>
          <p:nvSpPr>
            <p:cNvPr id="378" name="TextBox 377"/>
            <p:cNvSpPr txBox="1"/>
            <p:nvPr/>
          </p:nvSpPr>
          <p:spPr>
            <a:xfrm>
              <a:off x="8077200" y="2983468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0, .21</a:t>
              </a:r>
              <a:endParaRPr lang="en-US" sz="1200" dirty="0"/>
            </a:p>
          </p:txBody>
        </p:sp>
        <p:sp>
          <p:nvSpPr>
            <p:cNvPr id="379" name="TextBox 378"/>
            <p:cNvSpPr txBox="1"/>
            <p:nvPr/>
          </p:nvSpPr>
          <p:spPr>
            <a:xfrm>
              <a:off x="8305800" y="3897868"/>
              <a:ext cx="76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0,0</a:t>
              </a:r>
              <a:endParaRPr lang="en-US" sz="1200" dirty="0"/>
            </a:p>
          </p:txBody>
        </p:sp>
        <p:sp>
          <p:nvSpPr>
            <p:cNvPr id="380" name="Oval 379"/>
            <p:cNvSpPr/>
            <p:nvPr/>
          </p:nvSpPr>
          <p:spPr>
            <a:xfrm>
              <a:off x="6705600" y="5117068"/>
              <a:ext cx="152400" cy="15240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81" name="Oval 380"/>
            <p:cNvSpPr/>
            <p:nvPr/>
          </p:nvSpPr>
          <p:spPr>
            <a:xfrm>
              <a:off x="6477000" y="6260068"/>
              <a:ext cx="152400" cy="15240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82" name="Oval 381"/>
            <p:cNvSpPr/>
            <p:nvPr/>
          </p:nvSpPr>
          <p:spPr>
            <a:xfrm>
              <a:off x="8458200" y="5574268"/>
              <a:ext cx="152400" cy="15240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83" name="Oval 382"/>
            <p:cNvSpPr/>
            <p:nvPr/>
          </p:nvSpPr>
          <p:spPr>
            <a:xfrm>
              <a:off x="7239000" y="5726668"/>
              <a:ext cx="152400" cy="15240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84" name="Oval 383"/>
            <p:cNvSpPr/>
            <p:nvPr/>
          </p:nvSpPr>
          <p:spPr>
            <a:xfrm>
              <a:off x="8610600" y="6488668"/>
              <a:ext cx="152400" cy="15240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85" name="Oval 384"/>
            <p:cNvSpPr/>
            <p:nvPr/>
          </p:nvSpPr>
          <p:spPr>
            <a:xfrm>
              <a:off x="8001000" y="5040868"/>
              <a:ext cx="152400" cy="15240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86" name="Oval 385"/>
            <p:cNvSpPr/>
            <p:nvPr/>
          </p:nvSpPr>
          <p:spPr>
            <a:xfrm>
              <a:off x="7543800" y="6412468"/>
              <a:ext cx="152400" cy="15240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387" name="Straight Arrow Connector 386"/>
            <p:cNvCxnSpPr>
              <a:stCxn id="383" idx="1"/>
              <a:endCxn id="380" idx="5"/>
            </p:cNvCxnSpPr>
            <p:nvPr/>
          </p:nvCxnSpPr>
          <p:spPr>
            <a:xfrm rot="16200000" flipV="1">
              <a:off x="6797582" y="5285250"/>
              <a:ext cx="501836" cy="425636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8" name="Straight Arrow Connector 387"/>
            <p:cNvCxnSpPr>
              <a:stCxn id="383" idx="5"/>
              <a:endCxn id="386" idx="0"/>
            </p:cNvCxnSpPr>
            <p:nvPr/>
          </p:nvCxnSpPr>
          <p:spPr>
            <a:xfrm rot="16200000" flipH="1">
              <a:off x="7216682" y="6009150"/>
              <a:ext cx="555718" cy="25091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9" name="Straight Arrow Connector 388"/>
            <p:cNvCxnSpPr>
              <a:stCxn id="382" idx="3"/>
              <a:endCxn id="386" idx="6"/>
            </p:cNvCxnSpPr>
            <p:nvPr/>
          </p:nvCxnSpPr>
          <p:spPr>
            <a:xfrm rot="5400000">
              <a:off x="7696200" y="5704350"/>
              <a:ext cx="784318" cy="78431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0" name="Straight Arrow Connector 389"/>
            <p:cNvCxnSpPr>
              <a:stCxn id="383" idx="3"/>
              <a:endCxn id="381" idx="7"/>
            </p:cNvCxnSpPr>
            <p:nvPr/>
          </p:nvCxnSpPr>
          <p:spPr>
            <a:xfrm rot="5400000">
              <a:off x="6721382" y="5742450"/>
              <a:ext cx="425636" cy="654236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1" name="Straight Arrow Connector 390"/>
            <p:cNvCxnSpPr>
              <a:stCxn id="385" idx="4"/>
              <a:endCxn id="386" idx="7"/>
            </p:cNvCxnSpPr>
            <p:nvPr/>
          </p:nvCxnSpPr>
          <p:spPr>
            <a:xfrm rot="5400000">
              <a:off x="7254782" y="5612368"/>
              <a:ext cx="1241518" cy="40331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2" name="TextBox 391"/>
            <p:cNvSpPr txBox="1"/>
            <p:nvPr/>
          </p:nvSpPr>
          <p:spPr>
            <a:xfrm>
              <a:off x="6019800" y="4876800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.31, 0</a:t>
              </a:r>
              <a:endParaRPr lang="en-US" sz="1200" dirty="0"/>
            </a:p>
          </p:txBody>
        </p:sp>
        <p:sp>
          <p:nvSpPr>
            <p:cNvPr id="393" name="TextBox 392"/>
            <p:cNvSpPr txBox="1"/>
            <p:nvPr/>
          </p:nvSpPr>
          <p:spPr>
            <a:xfrm>
              <a:off x="6019800" y="6336268"/>
              <a:ext cx="1143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.23, .16</a:t>
              </a:r>
              <a:endParaRPr lang="en-US" sz="1200" dirty="0"/>
            </a:p>
          </p:txBody>
        </p:sp>
        <p:sp>
          <p:nvSpPr>
            <p:cNvPr id="394" name="TextBox 393"/>
            <p:cNvSpPr txBox="1"/>
            <p:nvPr/>
          </p:nvSpPr>
          <p:spPr>
            <a:xfrm>
              <a:off x="7010400" y="5421868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0, .46</a:t>
              </a:r>
              <a:endParaRPr lang="en-US" sz="1200" dirty="0"/>
            </a:p>
          </p:txBody>
        </p:sp>
        <p:sp>
          <p:nvSpPr>
            <p:cNvPr id="395" name="TextBox 394"/>
            <p:cNvSpPr txBox="1"/>
            <p:nvPr/>
          </p:nvSpPr>
          <p:spPr>
            <a:xfrm>
              <a:off x="8001000" y="4876800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0, .19</a:t>
              </a:r>
              <a:endParaRPr lang="en-US" sz="1200" dirty="0"/>
            </a:p>
          </p:txBody>
        </p:sp>
        <p:sp>
          <p:nvSpPr>
            <p:cNvPr id="396" name="TextBox 395"/>
            <p:cNvSpPr txBox="1"/>
            <p:nvPr/>
          </p:nvSpPr>
          <p:spPr>
            <a:xfrm>
              <a:off x="7162800" y="6488668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.46, 0</a:t>
              </a:r>
              <a:endParaRPr lang="en-US" sz="1200" dirty="0"/>
            </a:p>
          </p:txBody>
        </p:sp>
        <p:sp>
          <p:nvSpPr>
            <p:cNvPr id="397" name="TextBox 396"/>
            <p:cNvSpPr txBox="1"/>
            <p:nvPr/>
          </p:nvSpPr>
          <p:spPr>
            <a:xfrm>
              <a:off x="8077200" y="5269468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0, .19</a:t>
              </a:r>
              <a:endParaRPr lang="en-US" sz="1200" dirty="0"/>
            </a:p>
          </p:txBody>
        </p:sp>
        <p:sp>
          <p:nvSpPr>
            <p:cNvPr id="398" name="TextBox 397"/>
            <p:cNvSpPr txBox="1"/>
            <p:nvPr/>
          </p:nvSpPr>
          <p:spPr>
            <a:xfrm>
              <a:off x="8305800" y="6183868"/>
              <a:ext cx="76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0,0</a:t>
              </a:r>
              <a:endParaRPr lang="en-US" sz="1200" dirty="0"/>
            </a:p>
          </p:txBody>
        </p:sp>
        <p:cxnSp>
          <p:nvCxnSpPr>
            <p:cNvPr id="399" name="Straight Arrow Connector 398"/>
            <p:cNvCxnSpPr>
              <a:stCxn id="343" idx="0"/>
              <a:endCxn id="342" idx="4"/>
            </p:cNvCxnSpPr>
            <p:nvPr/>
          </p:nvCxnSpPr>
          <p:spPr>
            <a:xfrm rot="5400000" flipH="1" flipV="1">
              <a:off x="6172200" y="1078468"/>
              <a:ext cx="990600" cy="22860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0" name="Straight Arrow Connector 399"/>
            <p:cNvCxnSpPr>
              <a:stCxn id="362" idx="0"/>
              <a:endCxn id="361" idx="4"/>
            </p:cNvCxnSpPr>
            <p:nvPr/>
          </p:nvCxnSpPr>
          <p:spPr>
            <a:xfrm rot="5400000" flipH="1" flipV="1">
              <a:off x="6172200" y="3364468"/>
              <a:ext cx="990600" cy="22860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1" name="Straight Arrow Connector 400"/>
            <p:cNvCxnSpPr>
              <a:stCxn id="381" idx="0"/>
              <a:endCxn id="380" idx="4"/>
            </p:cNvCxnSpPr>
            <p:nvPr/>
          </p:nvCxnSpPr>
          <p:spPr>
            <a:xfrm rot="5400000" flipH="1" flipV="1">
              <a:off x="6172200" y="5650468"/>
              <a:ext cx="990600" cy="22860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2" name="Oval 401"/>
            <p:cNvSpPr/>
            <p:nvPr/>
          </p:nvSpPr>
          <p:spPr>
            <a:xfrm>
              <a:off x="609600" y="2831068"/>
              <a:ext cx="152400" cy="15240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403" name="Oval 402"/>
            <p:cNvSpPr/>
            <p:nvPr/>
          </p:nvSpPr>
          <p:spPr>
            <a:xfrm>
              <a:off x="381000" y="3974068"/>
              <a:ext cx="152400" cy="15240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404" name="Oval 403"/>
            <p:cNvSpPr/>
            <p:nvPr/>
          </p:nvSpPr>
          <p:spPr>
            <a:xfrm>
              <a:off x="2362200" y="3288268"/>
              <a:ext cx="152400" cy="15240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405" name="Oval 404"/>
            <p:cNvSpPr/>
            <p:nvPr/>
          </p:nvSpPr>
          <p:spPr>
            <a:xfrm>
              <a:off x="1143000" y="3440668"/>
              <a:ext cx="152400" cy="15240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406" name="Oval 405"/>
            <p:cNvSpPr/>
            <p:nvPr/>
          </p:nvSpPr>
          <p:spPr>
            <a:xfrm>
              <a:off x="2514600" y="4202668"/>
              <a:ext cx="152400" cy="15240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407" name="Oval 406"/>
            <p:cNvSpPr/>
            <p:nvPr/>
          </p:nvSpPr>
          <p:spPr>
            <a:xfrm>
              <a:off x="1905000" y="2754868"/>
              <a:ext cx="152400" cy="15240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408" name="Oval 407"/>
            <p:cNvSpPr/>
            <p:nvPr/>
          </p:nvSpPr>
          <p:spPr>
            <a:xfrm>
              <a:off x="1447800" y="4126468"/>
              <a:ext cx="152400" cy="15240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409" name="Straight Arrow Connector 408"/>
            <p:cNvCxnSpPr>
              <a:stCxn id="405" idx="1"/>
              <a:endCxn id="402" idx="5"/>
            </p:cNvCxnSpPr>
            <p:nvPr/>
          </p:nvCxnSpPr>
          <p:spPr>
            <a:xfrm rot="16200000" flipV="1">
              <a:off x="701582" y="2999250"/>
              <a:ext cx="501836" cy="425636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0" name="Straight Arrow Connector 409"/>
            <p:cNvCxnSpPr>
              <a:stCxn id="405" idx="5"/>
              <a:endCxn id="408" idx="0"/>
            </p:cNvCxnSpPr>
            <p:nvPr/>
          </p:nvCxnSpPr>
          <p:spPr>
            <a:xfrm rot="16200000" flipH="1">
              <a:off x="1120682" y="3723150"/>
              <a:ext cx="555718" cy="25091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1" name="Straight Arrow Connector 410"/>
            <p:cNvCxnSpPr>
              <a:stCxn id="404" idx="3"/>
              <a:endCxn id="408" idx="6"/>
            </p:cNvCxnSpPr>
            <p:nvPr/>
          </p:nvCxnSpPr>
          <p:spPr>
            <a:xfrm rot="5400000">
              <a:off x="1600200" y="3418350"/>
              <a:ext cx="784318" cy="78431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2" name="Straight Arrow Connector 411"/>
            <p:cNvCxnSpPr>
              <a:stCxn id="405" idx="3"/>
              <a:endCxn id="403" idx="7"/>
            </p:cNvCxnSpPr>
            <p:nvPr/>
          </p:nvCxnSpPr>
          <p:spPr>
            <a:xfrm rot="5400000">
              <a:off x="625382" y="3456450"/>
              <a:ext cx="425636" cy="654236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3" name="Straight Arrow Connector 412"/>
            <p:cNvCxnSpPr>
              <a:stCxn id="407" idx="4"/>
              <a:endCxn id="408" idx="7"/>
            </p:cNvCxnSpPr>
            <p:nvPr/>
          </p:nvCxnSpPr>
          <p:spPr>
            <a:xfrm rot="5400000">
              <a:off x="1158782" y="3326368"/>
              <a:ext cx="1241518" cy="40331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4" name="TextBox 413"/>
            <p:cNvSpPr txBox="1"/>
            <p:nvPr/>
          </p:nvSpPr>
          <p:spPr>
            <a:xfrm>
              <a:off x="0" y="2590800"/>
              <a:ext cx="76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.33, 0</a:t>
              </a:r>
              <a:endParaRPr lang="en-US" sz="1200" dirty="0"/>
            </a:p>
          </p:txBody>
        </p:sp>
        <p:sp>
          <p:nvSpPr>
            <p:cNvPr id="415" name="TextBox 414"/>
            <p:cNvSpPr txBox="1"/>
            <p:nvPr/>
          </p:nvSpPr>
          <p:spPr>
            <a:xfrm>
              <a:off x="0" y="4050268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.17, .17</a:t>
              </a:r>
              <a:endParaRPr lang="en-US" sz="1200" dirty="0"/>
            </a:p>
          </p:txBody>
        </p:sp>
        <p:sp>
          <p:nvSpPr>
            <p:cNvPr id="416" name="TextBox 415"/>
            <p:cNvSpPr txBox="1"/>
            <p:nvPr/>
          </p:nvSpPr>
          <p:spPr>
            <a:xfrm>
              <a:off x="990600" y="3135868"/>
              <a:ext cx="76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0, .50</a:t>
              </a:r>
              <a:endParaRPr lang="en-US" sz="1200" dirty="0"/>
            </a:p>
          </p:txBody>
        </p:sp>
        <p:sp>
          <p:nvSpPr>
            <p:cNvPr id="417" name="TextBox 416"/>
            <p:cNvSpPr txBox="1"/>
            <p:nvPr/>
          </p:nvSpPr>
          <p:spPr>
            <a:xfrm>
              <a:off x="1981200" y="2590800"/>
              <a:ext cx="76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0, .17</a:t>
              </a:r>
              <a:endParaRPr lang="en-US" sz="1200" dirty="0"/>
            </a:p>
          </p:txBody>
        </p:sp>
        <p:sp>
          <p:nvSpPr>
            <p:cNvPr id="418" name="TextBox 417"/>
            <p:cNvSpPr txBox="1"/>
            <p:nvPr/>
          </p:nvSpPr>
          <p:spPr>
            <a:xfrm>
              <a:off x="1143000" y="4202668"/>
              <a:ext cx="76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.50, 0</a:t>
              </a:r>
              <a:endParaRPr lang="en-US" sz="1200" dirty="0"/>
            </a:p>
          </p:txBody>
        </p:sp>
        <p:sp>
          <p:nvSpPr>
            <p:cNvPr id="419" name="TextBox 418"/>
            <p:cNvSpPr txBox="1"/>
            <p:nvPr/>
          </p:nvSpPr>
          <p:spPr>
            <a:xfrm>
              <a:off x="2057400" y="2983468"/>
              <a:ext cx="76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0</a:t>
              </a:r>
              <a:r>
                <a:rPr lang="en-US" sz="1200" dirty="0" smtClean="0"/>
                <a:t>, .17</a:t>
              </a:r>
              <a:endParaRPr lang="en-US" sz="1200" dirty="0"/>
            </a:p>
          </p:txBody>
        </p:sp>
        <p:sp>
          <p:nvSpPr>
            <p:cNvPr id="420" name="TextBox 419"/>
            <p:cNvSpPr txBox="1"/>
            <p:nvPr/>
          </p:nvSpPr>
          <p:spPr>
            <a:xfrm>
              <a:off x="2209800" y="3897868"/>
              <a:ext cx="76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0,0</a:t>
              </a:r>
              <a:endParaRPr lang="en-US" sz="1200" dirty="0"/>
            </a:p>
          </p:txBody>
        </p:sp>
        <p:cxnSp>
          <p:nvCxnSpPr>
            <p:cNvPr id="421" name="Straight Arrow Connector 420"/>
            <p:cNvCxnSpPr>
              <a:stCxn id="403" idx="0"/>
              <a:endCxn id="402" idx="4"/>
            </p:cNvCxnSpPr>
            <p:nvPr/>
          </p:nvCxnSpPr>
          <p:spPr>
            <a:xfrm rot="5400000" flipH="1" flipV="1">
              <a:off x="76200" y="3364468"/>
              <a:ext cx="990600" cy="22860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2" name="Oval 421"/>
            <p:cNvSpPr/>
            <p:nvPr/>
          </p:nvSpPr>
          <p:spPr>
            <a:xfrm>
              <a:off x="609600" y="5117068"/>
              <a:ext cx="152400" cy="15240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423" name="Oval 422"/>
            <p:cNvSpPr/>
            <p:nvPr/>
          </p:nvSpPr>
          <p:spPr>
            <a:xfrm>
              <a:off x="381000" y="6260068"/>
              <a:ext cx="152400" cy="15240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424" name="Oval 423"/>
            <p:cNvSpPr/>
            <p:nvPr/>
          </p:nvSpPr>
          <p:spPr>
            <a:xfrm>
              <a:off x="2362200" y="5574268"/>
              <a:ext cx="152400" cy="15240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425" name="Oval 424"/>
            <p:cNvSpPr/>
            <p:nvPr/>
          </p:nvSpPr>
          <p:spPr>
            <a:xfrm>
              <a:off x="1143000" y="5726668"/>
              <a:ext cx="152400" cy="15240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426" name="Oval 425"/>
            <p:cNvSpPr/>
            <p:nvPr/>
          </p:nvSpPr>
          <p:spPr>
            <a:xfrm>
              <a:off x="2514600" y="6488668"/>
              <a:ext cx="152400" cy="15240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427" name="Oval 426"/>
            <p:cNvSpPr/>
            <p:nvPr/>
          </p:nvSpPr>
          <p:spPr>
            <a:xfrm>
              <a:off x="1905000" y="5040868"/>
              <a:ext cx="152400" cy="15240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428" name="Oval 427"/>
            <p:cNvSpPr/>
            <p:nvPr/>
          </p:nvSpPr>
          <p:spPr>
            <a:xfrm>
              <a:off x="1447800" y="6412468"/>
              <a:ext cx="152400" cy="15240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429" name="Straight Arrow Connector 428"/>
            <p:cNvCxnSpPr>
              <a:stCxn id="425" idx="1"/>
              <a:endCxn id="422" idx="5"/>
            </p:cNvCxnSpPr>
            <p:nvPr/>
          </p:nvCxnSpPr>
          <p:spPr>
            <a:xfrm rot="16200000" flipV="1">
              <a:off x="701582" y="5285250"/>
              <a:ext cx="501836" cy="425636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0" name="Straight Arrow Connector 429"/>
            <p:cNvCxnSpPr>
              <a:stCxn id="425" idx="5"/>
              <a:endCxn id="428" idx="0"/>
            </p:cNvCxnSpPr>
            <p:nvPr/>
          </p:nvCxnSpPr>
          <p:spPr>
            <a:xfrm rot="16200000" flipH="1">
              <a:off x="1120682" y="6009150"/>
              <a:ext cx="555718" cy="25091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1" name="Straight Arrow Connector 430"/>
            <p:cNvCxnSpPr>
              <a:stCxn id="424" idx="3"/>
              <a:endCxn id="428" idx="6"/>
            </p:cNvCxnSpPr>
            <p:nvPr/>
          </p:nvCxnSpPr>
          <p:spPr>
            <a:xfrm rot="5400000">
              <a:off x="1600200" y="5704350"/>
              <a:ext cx="784318" cy="78431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2" name="Straight Arrow Connector 431"/>
            <p:cNvCxnSpPr>
              <a:stCxn id="425" idx="3"/>
              <a:endCxn id="423" idx="7"/>
            </p:cNvCxnSpPr>
            <p:nvPr/>
          </p:nvCxnSpPr>
          <p:spPr>
            <a:xfrm rot="5400000">
              <a:off x="625382" y="5742450"/>
              <a:ext cx="425636" cy="654236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3" name="Straight Arrow Connector 432"/>
            <p:cNvCxnSpPr>
              <a:stCxn id="427" idx="4"/>
              <a:endCxn id="428" idx="7"/>
            </p:cNvCxnSpPr>
            <p:nvPr/>
          </p:nvCxnSpPr>
          <p:spPr>
            <a:xfrm rot="5400000">
              <a:off x="1158782" y="5612368"/>
              <a:ext cx="1241518" cy="40331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4" name="TextBox 433"/>
            <p:cNvSpPr txBox="1"/>
            <p:nvPr/>
          </p:nvSpPr>
          <p:spPr>
            <a:xfrm>
              <a:off x="0" y="4876800"/>
              <a:ext cx="76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.33, 0</a:t>
              </a:r>
              <a:endParaRPr lang="en-US" sz="1200" dirty="0"/>
            </a:p>
          </p:txBody>
        </p:sp>
        <p:sp>
          <p:nvSpPr>
            <p:cNvPr id="435" name="TextBox 434"/>
            <p:cNvSpPr txBox="1"/>
            <p:nvPr/>
          </p:nvSpPr>
          <p:spPr>
            <a:xfrm>
              <a:off x="0" y="6336268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.25, .14</a:t>
              </a:r>
              <a:endParaRPr lang="en-US" sz="1200" dirty="0"/>
            </a:p>
          </p:txBody>
        </p:sp>
        <p:sp>
          <p:nvSpPr>
            <p:cNvPr id="436" name="TextBox 435"/>
            <p:cNvSpPr txBox="1"/>
            <p:nvPr/>
          </p:nvSpPr>
          <p:spPr>
            <a:xfrm>
              <a:off x="990600" y="5421868"/>
              <a:ext cx="76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0, .43</a:t>
              </a:r>
              <a:endParaRPr lang="en-US" sz="1200" dirty="0"/>
            </a:p>
          </p:txBody>
        </p:sp>
        <p:sp>
          <p:nvSpPr>
            <p:cNvPr id="437" name="TextBox 436"/>
            <p:cNvSpPr txBox="1"/>
            <p:nvPr/>
          </p:nvSpPr>
          <p:spPr>
            <a:xfrm>
              <a:off x="1905000" y="4876800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0, .21</a:t>
              </a:r>
              <a:endParaRPr lang="en-US" sz="1200" dirty="0"/>
            </a:p>
          </p:txBody>
        </p:sp>
        <p:sp>
          <p:nvSpPr>
            <p:cNvPr id="438" name="TextBox 437"/>
            <p:cNvSpPr txBox="1"/>
            <p:nvPr/>
          </p:nvSpPr>
          <p:spPr>
            <a:xfrm>
              <a:off x="1066800" y="6488668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.42, 0</a:t>
              </a:r>
              <a:endParaRPr lang="en-US" sz="1200" dirty="0"/>
            </a:p>
          </p:txBody>
        </p:sp>
        <p:sp>
          <p:nvSpPr>
            <p:cNvPr id="439" name="TextBox 438"/>
            <p:cNvSpPr txBox="1"/>
            <p:nvPr/>
          </p:nvSpPr>
          <p:spPr>
            <a:xfrm>
              <a:off x="1981200" y="5269468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0, .21</a:t>
              </a:r>
              <a:endParaRPr lang="en-US" sz="1200" dirty="0"/>
            </a:p>
          </p:txBody>
        </p:sp>
        <p:cxnSp>
          <p:nvCxnSpPr>
            <p:cNvPr id="440" name="Straight Arrow Connector 439"/>
            <p:cNvCxnSpPr>
              <a:stCxn id="423" idx="0"/>
              <a:endCxn id="422" idx="4"/>
            </p:cNvCxnSpPr>
            <p:nvPr/>
          </p:nvCxnSpPr>
          <p:spPr>
            <a:xfrm rot="5400000" flipH="1" flipV="1">
              <a:off x="76200" y="5650468"/>
              <a:ext cx="990600" cy="22860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1" name="TextBox 440"/>
            <p:cNvSpPr txBox="1"/>
            <p:nvPr/>
          </p:nvSpPr>
          <p:spPr>
            <a:xfrm>
              <a:off x="2209800" y="6183868"/>
              <a:ext cx="76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0,0</a:t>
              </a:r>
              <a:endParaRPr lang="en-US" sz="1200" dirty="0"/>
            </a:p>
          </p:txBody>
        </p:sp>
        <p:sp>
          <p:nvSpPr>
            <p:cNvPr id="442" name="TextBox 441"/>
            <p:cNvSpPr txBox="1"/>
            <p:nvPr/>
          </p:nvSpPr>
          <p:spPr>
            <a:xfrm>
              <a:off x="0" y="0"/>
              <a:ext cx="3048000" cy="3488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u="sng" dirty="0" smtClean="0"/>
                <a:t>Iteration 1: Input</a:t>
              </a:r>
              <a:endParaRPr lang="en-US" sz="1100" u="sng" dirty="0"/>
            </a:p>
          </p:txBody>
        </p:sp>
        <p:sp>
          <p:nvSpPr>
            <p:cNvPr id="445" name="TextBox 444"/>
            <p:cNvSpPr txBox="1"/>
            <p:nvPr/>
          </p:nvSpPr>
          <p:spPr>
            <a:xfrm>
              <a:off x="3048000" y="0"/>
              <a:ext cx="3048000" cy="3488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u="sng" dirty="0" smtClean="0"/>
                <a:t>Iteration 1: Update Scores</a:t>
              </a:r>
              <a:endParaRPr lang="en-US" sz="1100" u="sng" dirty="0"/>
            </a:p>
          </p:txBody>
        </p:sp>
        <p:sp>
          <p:nvSpPr>
            <p:cNvPr id="448" name="TextBox 447"/>
            <p:cNvSpPr txBox="1"/>
            <p:nvPr/>
          </p:nvSpPr>
          <p:spPr>
            <a:xfrm>
              <a:off x="6096000" y="0"/>
              <a:ext cx="3048000" cy="3488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u="sng" dirty="0" smtClean="0"/>
                <a:t>Iteration 1: Normalize Scores</a:t>
              </a:r>
              <a:endParaRPr lang="en-US" sz="1100" u="sng" dirty="0"/>
            </a:p>
          </p:txBody>
        </p:sp>
        <p:sp>
          <p:nvSpPr>
            <p:cNvPr id="451" name="TextBox 450"/>
            <p:cNvSpPr txBox="1"/>
            <p:nvPr/>
          </p:nvSpPr>
          <p:spPr>
            <a:xfrm>
              <a:off x="0" y="2286000"/>
              <a:ext cx="3048000" cy="3488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u="sng" dirty="0" smtClean="0"/>
                <a:t>Iteration 2: Input</a:t>
              </a:r>
              <a:endParaRPr lang="en-US" sz="1100" u="sng" dirty="0"/>
            </a:p>
          </p:txBody>
        </p:sp>
        <p:sp>
          <p:nvSpPr>
            <p:cNvPr id="452" name="TextBox 451"/>
            <p:cNvSpPr txBox="1"/>
            <p:nvPr/>
          </p:nvSpPr>
          <p:spPr>
            <a:xfrm>
              <a:off x="3048000" y="2286000"/>
              <a:ext cx="3048000" cy="3488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u="sng" dirty="0" smtClean="0"/>
                <a:t>Iteration 2: Update Scores</a:t>
              </a:r>
              <a:endParaRPr lang="en-US" sz="1100" u="sng" dirty="0"/>
            </a:p>
          </p:txBody>
        </p:sp>
        <p:sp>
          <p:nvSpPr>
            <p:cNvPr id="453" name="TextBox 452"/>
            <p:cNvSpPr txBox="1"/>
            <p:nvPr/>
          </p:nvSpPr>
          <p:spPr>
            <a:xfrm>
              <a:off x="6096000" y="2286000"/>
              <a:ext cx="3048000" cy="3488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u="sng" dirty="0" smtClean="0"/>
                <a:t>Iteration 2: Normalize Scores</a:t>
              </a:r>
              <a:endParaRPr lang="en-US" sz="1100" u="sng" dirty="0"/>
            </a:p>
          </p:txBody>
        </p:sp>
        <p:sp>
          <p:nvSpPr>
            <p:cNvPr id="454" name="TextBox 453"/>
            <p:cNvSpPr txBox="1"/>
            <p:nvPr/>
          </p:nvSpPr>
          <p:spPr>
            <a:xfrm>
              <a:off x="0" y="4572000"/>
              <a:ext cx="3048000" cy="3488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u="sng" dirty="0" smtClean="0"/>
                <a:t>Iteration 3: Input</a:t>
              </a:r>
              <a:endParaRPr lang="en-US" sz="1100" u="sng" dirty="0"/>
            </a:p>
          </p:txBody>
        </p:sp>
        <p:sp>
          <p:nvSpPr>
            <p:cNvPr id="455" name="TextBox 454"/>
            <p:cNvSpPr txBox="1"/>
            <p:nvPr/>
          </p:nvSpPr>
          <p:spPr>
            <a:xfrm>
              <a:off x="3048000" y="4572000"/>
              <a:ext cx="3048000" cy="3488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u="sng" dirty="0" smtClean="0"/>
                <a:t>Iteration 3: Update Scores</a:t>
              </a:r>
              <a:endParaRPr lang="en-US" sz="1100" u="sng" dirty="0"/>
            </a:p>
          </p:txBody>
        </p:sp>
        <p:sp>
          <p:nvSpPr>
            <p:cNvPr id="456" name="TextBox 455"/>
            <p:cNvSpPr txBox="1"/>
            <p:nvPr/>
          </p:nvSpPr>
          <p:spPr>
            <a:xfrm>
              <a:off x="6096000" y="4572000"/>
              <a:ext cx="3048000" cy="3488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u="sng" dirty="0" smtClean="0"/>
                <a:t>Iteration 3: Normalize Scores</a:t>
              </a:r>
              <a:endParaRPr lang="en-US" sz="1100" u="sng" dirty="0"/>
            </a:p>
          </p:txBody>
        </p:sp>
      </p:grpSp>
      <p:sp>
        <p:nvSpPr>
          <p:cNvPr id="201" name="Title 20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HITS Example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371600" y="1143000"/>
            <a:ext cx="103275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srgbClr val="17F6FF"/>
                </a:solidFill>
              </a:rPr>
              <a:t>(Authority, Hub)</a:t>
            </a:r>
            <a:endParaRPr lang="en-US" sz="1000" dirty="0">
              <a:solidFill>
                <a:srgbClr val="17F6FF"/>
              </a:solidFill>
            </a:endParaRPr>
          </a:p>
        </p:txBody>
      </p:sp>
      <p:sp>
        <p:nvSpPr>
          <p:cNvPr id="203" name="TextBox 202"/>
          <p:cNvSpPr txBox="1"/>
          <p:nvPr/>
        </p:nvSpPr>
        <p:spPr>
          <a:xfrm>
            <a:off x="3810000" y="3426768"/>
            <a:ext cx="67952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>
                <a:solidFill>
                  <a:srgbClr val="17F6FF"/>
                </a:solidFill>
              </a:rPr>
              <a:t>.67=.5+.17</a:t>
            </a:r>
            <a:endParaRPr lang="en-US" sz="900" dirty="0">
              <a:solidFill>
                <a:srgbClr val="17F6FF"/>
              </a:solidFill>
            </a:endParaRPr>
          </a:p>
        </p:txBody>
      </p:sp>
      <p:sp>
        <p:nvSpPr>
          <p:cNvPr id="204" name="TextBox 203"/>
          <p:cNvSpPr txBox="1"/>
          <p:nvPr/>
        </p:nvSpPr>
        <p:spPr>
          <a:xfrm>
            <a:off x="4755663" y="4706779"/>
            <a:ext cx="88313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>
                <a:solidFill>
                  <a:srgbClr val="17F6FF"/>
                </a:solidFill>
              </a:rPr>
              <a:t>.83=.5+.17+.17</a:t>
            </a:r>
            <a:endParaRPr lang="en-US" sz="900" dirty="0">
              <a:solidFill>
                <a:srgbClr val="17F6FF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 Communities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HITS</a:t>
            </a:r>
          </a:p>
          <a:p>
            <a:pPr lvl="1"/>
            <a:r>
              <a:rPr lang="en-US" dirty="0" smtClean="0"/>
              <a:t>Can apply HITS to entity interaction graph to find communities</a:t>
            </a:r>
          </a:p>
          <a:p>
            <a:pPr lvl="1"/>
            <a:r>
              <a:rPr lang="en-US" dirty="0" smtClean="0"/>
              <a:t>Entities with large authority scores are the “core” or “authoritative” members of the community</a:t>
            </a:r>
          </a:p>
          <a:p>
            <a:r>
              <a:rPr lang="en-US" dirty="0" smtClean="0"/>
              <a:t>Clustering</a:t>
            </a:r>
          </a:p>
          <a:p>
            <a:pPr lvl="1"/>
            <a:r>
              <a:rPr lang="en-US" dirty="0" smtClean="0"/>
              <a:t>Apply agglomerative or </a:t>
            </a:r>
            <a:r>
              <a:rPr lang="en-US" i="1" dirty="0" smtClean="0"/>
              <a:t>K</a:t>
            </a:r>
            <a:r>
              <a:rPr lang="en-US" dirty="0" smtClean="0"/>
              <a:t>-means clustering to entity graph</a:t>
            </a:r>
          </a:p>
          <a:p>
            <a:pPr lvl="1"/>
            <a:r>
              <a:rPr lang="en-US" dirty="0" smtClean="0"/>
              <a:t>How to choose K?</a:t>
            </a:r>
          </a:p>
          <a:p>
            <a:r>
              <a:rPr lang="en-US" dirty="0" smtClean="0"/>
              <a:t>Evaluating community finding algorithms is hard</a:t>
            </a:r>
          </a:p>
          <a:p>
            <a:r>
              <a:rPr lang="en-US" dirty="0" smtClean="0"/>
              <a:t>Can use communities in various ways to improve search, browsing, expert finding, recommendation, etc.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Community Based Question Answering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Some complex information needs can’t be answered by traditional search engines</a:t>
            </a:r>
          </a:p>
          <a:p>
            <a:pPr lvl="1"/>
            <a:r>
              <a:rPr lang="en-US" dirty="0" smtClean="0"/>
              <a:t>Information from multiple sources</a:t>
            </a:r>
          </a:p>
          <a:p>
            <a:pPr lvl="1"/>
            <a:r>
              <a:rPr lang="en-US" dirty="0" smtClean="0"/>
              <a:t>Human expertise</a:t>
            </a:r>
          </a:p>
          <a:p>
            <a:r>
              <a:rPr lang="en-US" dirty="0" smtClean="0"/>
              <a:t>Community based question answering tries to overcome these limitations</a:t>
            </a:r>
          </a:p>
          <a:p>
            <a:pPr lvl="1"/>
            <a:r>
              <a:rPr lang="en-US" dirty="0" smtClean="0"/>
              <a:t>Searcher enters question</a:t>
            </a:r>
            <a:endParaRPr lang="en-US" dirty="0"/>
          </a:p>
          <a:p>
            <a:pPr lvl="1"/>
            <a:r>
              <a:rPr lang="en-US" dirty="0" smtClean="0"/>
              <a:t>Community members answer question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Questions</a:t>
            </a:r>
            <a:endParaRPr lang="en-US" dirty="0"/>
          </a:p>
        </p:txBody>
      </p:sp>
      <p:pic>
        <p:nvPicPr>
          <p:cNvPr id="7" name="Picture 6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869057" y="1447800"/>
            <a:ext cx="7405887" cy="4972330"/>
          </a:xfrm>
          <a:prstGeom prst="rect">
            <a:avLst/>
          </a:prstGeom>
          <a:noFill/>
          <a:ln/>
          <a:effectLst/>
        </p:spPr>
      </p:pic>
      <p:sp>
        <p:nvSpPr>
          <p:cNvPr id="4" name="TextBox 3"/>
          <p:cNvSpPr txBox="1"/>
          <p:nvPr/>
        </p:nvSpPr>
        <p:spPr>
          <a:xfrm>
            <a:off x="229698" y="1499607"/>
            <a:ext cx="1846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9" name="Picture 8" descr="ch10-ex-q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295400"/>
            <a:ext cx="7620000" cy="509362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Community Based Question Answering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Pros</a:t>
            </a:r>
          </a:p>
          <a:p>
            <a:pPr lvl="1"/>
            <a:r>
              <a:rPr lang="en-US" dirty="0" smtClean="0"/>
              <a:t>Can find answers to complex/obscure questions</a:t>
            </a:r>
          </a:p>
          <a:p>
            <a:pPr lvl="1"/>
            <a:r>
              <a:rPr lang="en-US" dirty="0" smtClean="0"/>
              <a:t>Answers are from humans, not algorithms</a:t>
            </a:r>
          </a:p>
          <a:p>
            <a:pPr lvl="1"/>
            <a:r>
              <a:rPr lang="en-US" dirty="0" smtClean="0"/>
              <a:t>Can search archive of previous questions/answers</a:t>
            </a:r>
          </a:p>
          <a:p>
            <a:r>
              <a:rPr lang="en-US" dirty="0" smtClean="0"/>
              <a:t>Cons</a:t>
            </a:r>
          </a:p>
          <a:p>
            <a:pPr lvl="1"/>
            <a:r>
              <a:rPr lang="en-US" dirty="0" smtClean="0"/>
              <a:t>Often takes time to get a response</a:t>
            </a:r>
          </a:p>
          <a:p>
            <a:pPr lvl="1"/>
            <a:r>
              <a:rPr lang="en-US" dirty="0" smtClean="0"/>
              <a:t>Some questions never get answered</a:t>
            </a:r>
          </a:p>
          <a:p>
            <a:pPr lvl="1"/>
            <a:r>
              <a:rPr lang="en-US" dirty="0" smtClean="0"/>
              <a:t>Answers may be wrong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 Answering Models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How can we effectively search an archive of question/answer pairs?</a:t>
            </a:r>
          </a:p>
          <a:p>
            <a:r>
              <a:rPr lang="en-US" dirty="0" smtClean="0"/>
              <a:t>Can be treated as a translation problem</a:t>
            </a:r>
          </a:p>
          <a:p>
            <a:pPr lvl="1"/>
            <a:r>
              <a:rPr lang="en-US" dirty="0" smtClean="0"/>
              <a:t>Translate a question into a related question</a:t>
            </a:r>
          </a:p>
          <a:p>
            <a:pPr lvl="1"/>
            <a:r>
              <a:rPr lang="en-US" dirty="0" smtClean="0"/>
              <a:t>Translate a question into an answer</a:t>
            </a:r>
          </a:p>
          <a:p>
            <a:r>
              <a:rPr lang="en-US" dirty="0" smtClean="0"/>
              <a:t>Translation-based language model: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Enhanced translation model: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12" name="Content Placeholder 8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81295" y="4216906"/>
            <a:ext cx="3581408" cy="583694"/>
          </a:xfrm>
          <a:prstGeom prst="rect">
            <a:avLst/>
          </a:prstGeom>
          <a:noFill/>
        </p:spPr>
      </p:pic>
      <p:pic>
        <p:nvPicPr>
          <p:cNvPr id="13" name="Content Placeholder 4" descr="TP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85893" y="5334000"/>
            <a:ext cx="6172212" cy="78791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Computing Translation Probabilities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Translation probabilities are learned from a </a:t>
            </a:r>
            <a:r>
              <a:rPr lang="en-US" i="1" dirty="0" smtClean="0"/>
              <a:t>parallel corpus</a:t>
            </a:r>
          </a:p>
          <a:p>
            <a:r>
              <a:rPr lang="en-US" dirty="0" smtClean="0"/>
              <a:t>Most often used for learning inter-language probabilities</a:t>
            </a:r>
          </a:p>
          <a:p>
            <a:r>
              <a:rPr lang="en-US" dirty="0" smtClean="0"/>
              <a:t>Can be used for intra-language probabilities</a:t>
            </a:r>
          </a:p>
          <a:p>
            <a:pPr lvl="1"/>
            <a:r>
              <a:rPr lang="en-US" dirty="0" smtClean="0"/>
              <a:t>Treat question / answer pairs are parallel corpus</a:t>
            </a:r>
          </a:p>
          <a:p>
            <a:r>
              <a:rPr lang="en-US" dirty="0" smtClean="0"/>
              <a:t>Various tools exist for computing translation probabilities from a parallel corpus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2.0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Social search includes, but is not limited to, the so-called social media sites</a:t>
            </a:r>
          </a:p>
          <a:p>
            <a:pPr lvl="1"/>
            <a:r>
              <a:rPr lang="en-US" dirty="0" smtClean="0"/>
              <a:t>Collectively referred to as “Web 2.0” as opposed to the classical notion of the Web (“Web 1.0”)</a:t>
            </a:r>
          </a:p>
          <a:p>
            <a:r>
              <a:rPr lang="en-US" dirty="0" smtClean="0"/>
              <a:t>Social media sites</a:t>
            </a:r>
          </a:p>
          <a:p>
            <a:pPr lvl="1"/>
            <a:r>
              <a:rPr lang="en-US" dirty="0" smtClean="0"/>
              <a:t>User generated content</a:t>
            </a:r>
          </a:p>
          <a:p>
            <a:pPr lvl="1"/>
            <a:r>
              <a:rPr lang="en-US" dirty="0" smtClean="0"/>
              <a:t>Users can tag their own and other’s content</a:t>
            </a:r>
          </a:p>
          <a:p>
            <a:pPr lvl="1"/>
            <a:r>
              <a:rPr lang="en-US" dirty="0" smtClean="0"/>
              <a:t>Users can share favorites, tags, etc., with others</a:t>
            </a:r>
          </a:p>
          <a:p>
            <a:r>
              <a:rPr lang="en-US" dirty="0" smtClean="0"/>
              <a:t>Examples:</a:t>
            </a:r>
          </a:p>
          <a:p>
            <a:pPr lvl="1"/>
            <a:r>
              <a:rPr lang="en-US" dirty="0" err="1" smtClean="0"/>
              <a:t>Digg</a:t>
            </a:r>
            <a:r>
              <a:rPr lang="en-US" dirty="0" smtClean="0"/>
              <a:t>, Twitter, </a:t>
            </a:r>
            <a:r>
              <a:rPr lang="en-US" dirty="0" err="1" smtClean="0"/>
              <a:t>Flickr</a:t>
            </a:r>
            <a:r>
              <a:rPr lang="en-US" dirty="0" smtClean="0"/>
              <a:t>, YouTube, Del.icio.us, </a:t>
            </a:r>
            <a:r>
              <a:rPr lang="en-US" dirty="0" err="1" smtClean="0"/>
              <a:t>CiteULike</a:t>
            </a:r>
            <a:r>
              <a:rPr lang="en-US" dirty="0" smtClean="0"/>
              <a:t>, MySpace, </a:t>
            </a:r>
            <a:r>
              <a:rPr lang="en-US" dirty="0" err="1" smtClean="0"/>
              <a:t>Facebook</a:t>
            </a:r>
            <a:r>
              <a:rPr lang="en-US" dirty="0" smtClean="0"/>
              <a:t>, and LinkedIn</a:t>
            </a:r>
            <a:endParaRPr lang="en-US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Example Question/Answer Translations</a:t>
            </a:r>
            <a:endParaRPr lang="en-US" dirty="0"/>
          </a:p>
        </p:txBody>
      </p:sp>
      <p:pic>
        <p:nvPicPr>
          <p:cNvPr id="5" name="Picture 4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413249" y="2133600"/>
            <a:ext cx="4317500" cy="340309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Collaborative Searching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Traditional search assumes single searcher</a:t>
            </a:r>
          </a:p>
          <a:p>
            <a:r>
              <a:rPr lang="en-US" dirty="0" smtClean="0"/>
              <a:t>Collaborative search involves a group of users, with a common goal, searching together in a collaborative setting</a:t>
            </a:r>
          </a:p>
          <a:p>
            <a:r>
              <a:rPr lang="en-US" dirty="0" smtClean="0"/>
              <a:t>Example scenarios</a:t>
            </a:r>
          </a:p>
          <a:p>
            <a:pPr lvl="1"/>
            <a:r>
              <a:rPr lang="en-US" dirty="0" smtClean="0"/>
              <a:t>Students doing research for a history report</a:t>
            </a:r>
          </a:p>
          <a:p>
            <a:pPr lvl="1"/>
            <a:r>
              <a:rPr lang="en-US" dirty="0" smtClean="0"/>
              <a:t>Family members searching for information on how to care for an aging relative</a:t>
            </a:r>
          </a:p>
          <a:p>
            <a:pPr lvl="1"/>
            <a:r>
              <a:rPr lang="en-US" dirty="0" smtClean="0"/>
              <a:t>Team member working to gather information and requirements for an industrial project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Collaborative Search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Two types of collaborative search settings depending on where participants are physically located</a:t>
            </a:r>
          </a:p>
          <a:p>
            <a:r>
              <a:rPr lang="en-US" dirty="0" smtClean="0"/>
              <a:t>Co-located</a:t>
            </a:r>
          </a:p>
          <a:p>
            <a:pPr lvl="1"/>
            <a:r>
              <a:rPr lang="en-US" dirty="0" smtClean="0"/>
              <a:t>Participants in same location</a:t>
            </a:r>
          </a:p>
          <a:p>
            <a:pPr lvl="1"/>
            <a:r>
              <a:rPr lang="en-US" dirty="0" err="1" smtClean="0"/>
              <a:t>CoSearch</a:t>
            </a:r>
            <a:r>
              <a:rPr lang="en-US" dirty="0" smtClean="0"/>
              <a:t> system</a:t>
            </a:r>
          </a:p>
          <a:p>
            <a:r>
              <a:rPr lang="en-US" dirty="0" smtClean="0"/>
              <a:t>Remove collaborative</a:t>
            </a:r>
          </a:p>
          <a:p>
            <a:pPr lvl="1"/>
            <a:r>
              <a:rPr lang="en-US" dirty="0" smtClean="0"/>
              <a:t>Participants in different locations</a:t>
            </a:r>
          </a:p>
          <a:p>
            <a:pPr lvl="1"/>
            <a:r>
              <a:rPr lang="en-US" dirty="0" err="1" smtClean="0"/>
              <a:t>SearchTogether</a:t>
            </a:r>
            <a:r>
              <a:rPr lang="en-US" dirty="0" smtClean="0"/>
              <a:t> system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roup 69"/>
          <p:cNvGrpSpPr>
            <a:grpSpLocks noChangeAspect="1"/>
          </p:cNvGrpSpPr>
          <p:nvPr/>
        </p:nvGrpSpPr>
        <p:grpSpPr>
          <a:xfrm>
            <a:off x="1143000" y="1485306"/>
            <a:ext cx="6858000" cy="5144094"/>
            <a:chOff x="0" y="0"/>
            <a:chExt cx="9144000" cy="6858794"/>
          </a:xfrm>
        </p:grpSpPr>
        <p:pic>
          <p:nvPicPr>
            <p:cNvPr id="1032" name="Picture 8" descr="C:\Users\metzler\AppData\Local\Microsoft\Windows\Temporary Internet Files\Content.IE5\BOGIIUET\MCj04242360000[1].wmf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81100" y="454026"/>
              <a:ext cx="2286000" cy="2286000"/>
            </a:xfrm>
            <a:prstGeom prst="rect">
              <a:avLst/>
            </a:prstGeom>
            <a:noFill/>
          </p:spPr>
        </p:pic>
        <p:grpSp>
          <p:nvGrpSpPr>
            <p:cNvPr id="2" name="Group 160"/>
            <p:cNvGrpSpPr/>
            <p:nvPr/>
          </p:nvGrpSpPr>
          <p:grpSpPr>
            <a:xfrm>
              <a:off x="1219200" y="3351213"/>
              <a:ext cx="2209800" cy="2133600"/>
              <a:chOff x="1219200" y="3200400"/>
              <a:chExt cx="2209800" cy="2133600"/>
            </a:xfrm>
          </p:grpSpPr>
          <p:grpSp>
            <p:nvGrpSpPr>
              <p:cNvPr id="3" name="Group 44"/>
              <p:cNvGrpSpPr/>
              <p:nvPr/>
            </p:nvGrpSpPr>
            <p:grpSpPr>
              <a:xfrm>
                <a:off x="1219200" y="3200400"/>
                <a:ext cx="609600" cy="990600"/>
                <a:chOff x="2667000" y="2971799"/>
                <a:chExt cx="609600" cy="990600"/>
              </a:xfrm>
            </p:grpSpPr>
            <p:sp>
              <p:nvSpPr>
                <p:cNvPr id="21" name="Oval 20"/>
                <p:cNvSpPr/>
                <p:nvPr/>
              </p:nvSpPr>
              <p:spPr>
                <a:xfrm>
                  <a:off x="2819400" y="2971799"/>
                  <a:ext cx="304800" cy="304800"/>
                </a:xfrm>
                <a:prstGeom prst="ellips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cxnSp>
              <p:nvCxnSpPr>
                <p:cNvPr id="22" name="Straight Connector 21"/>
                <p:cNvCxnSpPr>
                  <a:stCxn id="21" idx="4"/>
                </p:cNvCxnSpPr>
                <p:nvPr/>
              </p:nvCxnSpPr>
              <p:spPr>
                <a:xfrm rot="5400000">
                  <a:off x="2780506" y="3467099"/>
                  <a:ext cx="381794" cy="794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23" name="Straight Connector 22"/>
                <p:cNvCxnSpPr/>
                <p:nvPr/>
              </p:nvCxnSpPr>
              <p:spPr>
                <a:xfrm rot="5400000">
                  <a:off x="27051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24" name="Straight Connector 23"/>
                <p:cNvCxnSpPr/>
                <p:nvPr/>
              </p:nvCxnSpPr>
              <p:spPr>
                <a:xfrm rot="16200000" flipH="1">
                  <a:off x="29337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25" name="Straight Connector 24"/>
                <p:cNvCxnSpPr/>
                <p:nvPr/>
              </p:nvCxnSpPr>
              <p:spPr>
                <a:xfrm rot="10800000" flipV="1">
                  <a:off x="2971800" y="32765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26" name="Straight Connector 25"/>
                <p:cNvCxnSpPr/>
                <p:nvPr/>
              </p:nvCxnSpPr>
              <p:spPr>
                <a:xfrm>
                  <a:off x="2667000" y="3276599"/>
                  <a:ext cx="304801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</p:grpSp>
          <p:grpSp>
            <p:nvGrpSpPr>
              <p:cNvPr id="4" name="Group 44"/>
              <p:cNvGrpSpPr/>
              <p:nvPr/>
            </p:nvGrpSpPr>
            <p:grpSpPr>
              <a:xfrm>
                <a:off x="2819400" y="3200400"/>
                <a:ext cx="609600" cy="990600"/>
                <a:chOff x="2667000" y="2971799"/>
                <a:chExt cx="609600" cy="990600"/>
              </a:xfrm>
            </p:grpSpPr>
            <p:sp>
              <p:nvSpPr>
                <p:cNvPr id="37" name="Oval 36"/>
                <p:cNvSpPr/>
                <p:nvPr/>
              </p:nvSpPr>
              <p:spPr>
                <a:xfrm>
                  <a:off x="2819400" y="2971799"/>
                  <a:ext cx="304800" cy="304800"/>
                </a:xfrm>
                <a:prstGeom prst="ellips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cxnSp>
              <p:nvCxnSpPr>
                <p:cNvPr id="38" name="Straight Connector 37"/>
                <p:cNvCxnSpPr>
                  <a:stCxn id="37" idx="4"/>
                </p:cNvCxnSpPr>
                <p:nvPr/>
              </p:nvCxnSpPr>
              <p:spPr>
                <a:xfrm rot="5400000">
                  <a:off x="2780506" y="3467099"/>
                  <a:ext cx="381794" cy="794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>
                <a:xfrm rot="5400000">
                  <a:off x="27051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>
                <a:xfrm rot="16200000" flipH="1">
                  <a:off x="29337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>
                <a:xfrm rot="10800000" flipV="1">
                  <a:off x="2971800" y="32765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42" name="Straight Connector 41"/>
                <p:cNvCxnSpPr/>
                <p:nvPr/>
              </p:nvCxnSpPr>
              <p:spPr>
                <a:xfrm>
                  <a:off x="2667000" y="3276599"/>
                  <a:ext cx="304801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</p:grpSp>
          <p:grpSp>
            <p:nvGrpSpPr>
              <p:cNvPr id="5" name="Group 44"/>
              <p:cNvGrpSpPr/>
              <p:nvPr/>
            </p:nvGrpSpPr>
            <p:grpSpPr>
              <a:xfrm>
                <a:off x="1219200" y="4343400"/>
                <a:ext cx="609600" cy="990600"/>
                <a:chOff x="2667000" y="2971799"/>
                <a:chExt cx="609600" cy="990600"/>
              </a:xfrm>
            </p:grpSpPr>
            <p:sp>
              <p:nvSpPr>
                <p:cNvPr id="44" name="Oval 43"/>
                <p:cNvSpPr/>
                <p:nvPr/>
              </p:nvSpPr>
              <p:spPr>
                <a:xfrm>
                  <a:off x="2819400" y="2971799"/>
                  <a:ext cx="304800" cy="304800"/>
                </a:xfrm>
                <a:prstGeom prst="ellips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cxnSp>
              <p:nvCxnSpPr>
                <p:cNvPr id="45" name="Straight Connector 44"/>
                <p:cNvCxnSpPr>
                  <a:stCxn id="44" idx="4"/>
                </p:cNvCxnSpPr>
                <p:nvPr/>
              </p:nvCxnSpPr>
              <p:spPr>
                <a:xfrm rot="5400000">
                  <a:off x="2780506" y="3467099"/>
                  <a:ext cx="381794" cy="794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46" name="Straight Connector 45"/>
                <p:cNvCxnSpPr/>
                <p:nvPr/>
              </p:nvCxnSpPr>
              <p:spPr>
                <a:xfrm rot="5400000">
                  <a:off x="27051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47" name="Straight Connector 46"/>
                <p:cNvCxnSpPr/>
                <p:nvPr/>
              </p:nvCxnSpPr>
              <p:spPr>
                <a:xfrm rot="16200000" flipH="1">
                  <a:off x="29337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48" name="Straight Connector 47"/>
                <p:cNvCxnSpPr/>
                <p:nvPr/>
              </p:nvCxnSpPr>
              <p:spPr>
                <a:xfrm rot="10800000" flipV="1">
                  <a:off x="2971800" y="32765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49" name="Straight Connector 48"/>
                <p:cNvCxnSpPr/>
                <p:nvPr/>
              </p:nvCxnSpPr>
              <p:spPr>
                <a:xfrm>
                  <a:off x="2667000" y="3276599"/>
                  <a:ext cx="304801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</p:grpSp>
          <p:grpSp>
            <p:nvGrpSpPr>
              <p:cNvPr id="6" name="Group 44"/>
              <p:cNvGrpSpPr/>
              <p:nvPr/>
            </p:nvGrpSpPr>
            <p:grpSpPr>
              <a:xfrm>
                <a:off x="2819400" y="4343400"/>
                <a:ext cx="609600" cy="990600"/>
                <a:chOff x="2667000" y="2971799"/>
                <a:chExt cx="609600" cy="990600"/>
              </a:xfrm>
            </p:grpSpPr>
            <p:sp>
              <p:nvSpPr>
                <p:cNvPr id="58" name="Oval 57"/>
                <p:cNvSpPr/>
                <p:nvPr/>
              </p:nvSpPr>
              <p:spPr>
                <a:xfrm>
                  <a:off x="2819400" y="2971799"/>
                  <a:ext cx="304800" cy="304800"/>
                </a:xfrm>
                <a:prstGeom prst="ellips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cxnSp>
              <p:nvCxnSpPr>
                <p:cNvPr id="59" name="Straight Connector 58"/>
                <p:cNvCxnSpPr>
                  <a:stCxn id="58" idx="4"/>
                </p:cNvCxnSpPr>
                <p:nvPr/>
              </p:nvCxnSpPr>
              <p:spPr>
                <a:xfrm rot="5400000">
                  <a:off x="2780506" y="3467099"/>
                  <a:ext cx="381794" cy="794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60" name="Straight Connector 59"/>
                <p:cNvCxnSpPr/>
                <p:nvPr/>
              </p:nvCxnSpPr>
              <p:spPr>
                <a:xfrm rot="5400000">
                  <a:off x="27051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61" name="Straight Connector 60"/>
                <p:cNvCxnSpPr/>
                <p:nvPr/>
              </p:nvCxnSpPr>
              <p:spPr>
                <a:xfrm rot="16200000" flipH="1">
                  <a:off x="29337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62" name="Straight Connector 61"/>
                <p:cNvCxnSpPr/>
                <p:nvPr/>
              </p:nvCxnSpPr>
              <p:spPr>
                <a:xfrm rot="10800000" flipV="1">
                  <a:off x="2971800" y="32765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63" name="Straight Connector 62"/>
                <p:cNvCxnSpPr/>
                <p:nvPr/>
              </p:nvCxnSpPr>
              <p:spPr>
                <a:xfrm>
                  <a:off x="2667000" y="3276599"/>
                  <a:ext cx="304801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</p:grpSp>
        </p:grpSp>
        <p:sp>
          <p:nvSpPr>
            <p:cNvPr id="124" name="TextBox 123"/>
            <p:cNvSpPr txBox="1"/>
            <p:nvPr/>
          </p:nvSpPr>
          <p:spPr>
            <a:xfrm>
              <a:off x="228600" y="6096001"/>
              <a:ext cx="4191000" cy="4514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/>
                <a:t>Co-located Collaborative Searching</a:t>
              </a:r>
              <a:endParaRPr lang="en-US" sz="1600" dirty="0"/>
            </a:p>
          </p:txBody>
        </p:sp>
        <p:sp>
          <p:nvSpPr>
            <p:cNvPr id="125" name="Rectangle 124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127" name="Straight Connector 126"/>
            <p:cNvCxnSpPr>
              <a:stCxn id="125" idx="2"/>
              <a:endCxn id="125" idx="0"/>
            </p:cNvCxnSpPr>
            <p:nvPr/>
          </p:nvCxnSpPr>
          <p:spPr>
            <a:xfrm rot="5400000" flipH="1">
              <a:off x="1143000" y="3429000"/>
              <a:ext cx="6858000" cy="1588"/>
            </a:xfrm>
            <a:prstGeom prst="lin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grpSp>
          <p:nvGrpSpPr>
            <p:cNvPr id="7" name="Group 161"/>
            <p:cNvGrpSpPr/>
            <p:nvPr/>
          </p:nvGrpSpPr>
          <p:grpSpPr>
            <a:xfrm>
              <a:off x="5219700" y="381000"/>
              <a:ext cx="3200400" cy="2286000"/>
              <a:chOff x="5105400" y="381000"/>
              <a:chExt cx="3200400" cy="2286000"/>
            </a:xfrm>
          </p:grpSpPr>
          <p:pic>
            <p:nvPicPr>
              <p:cNvPr id="128" name="Picture 8" descr="C:\Users\metzler\AppData\Local\Microsoft\Windows\Temporary Internet Files\Content.IE5\BOGIIUET\MCj04242360000[1].wmf"/>
              <p:cNvPicPr>
                <a:picLocks noChangeAspect="1" noChangeArrowheads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 bwMode="auto">
              <a:xfrm>
                <a:off x="5105400" y="381000"/>
                <a:ext cx="1219200" cy="1219200"/>
              </a:xfrm>
              <a:prstGeom prst="rect">
                <a:avLst/>
              </a:prstGeom>
              <a:noFill/>
            </p:spPr>
          </p:pic>
          <p:grpSp>
            <p:nvGrpSpPr>
              <p:cNvPr id="8" name="Group 44"/>
              <p:cNvGrpSpPr/>
              <p:nvPr/>
            </p:nvGrpSpPr>
            <p:grpSpPr>
              <a:xfrm>
                <a:off x="5410200" y="1676400"/>
                <a:ext cx="609600" cy="990600"/>
                <a:chOff x="2667000" y="2971799"/>
                <a:chExt cx="609600" cy="990600"/>
              </a:xfrm>
            </p:grpSpPr>
            <p:sp>
              <p:nvSpPr>
                <p:cNvPr id="130" name="Oval 129"/>
                <p:cNvSpPr/>
                <p:nvPr/>
              </p:nvSpPr>
              <p:spPr>
                <a:xfrm>
                  <a:off x="2819400" y="2971799"/>
                  <a:ext cx="304800" cy="304800"/>
                </a:xfrm>
                <a:prstGeom prst="ellips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cxnSp>
              <p:nvCxnSpPr>
                <p:cNvPr id="131" name="Straight Connector 130"/>
                <p:cNvCxnSpPr>
                  <a:stCxn id="130" idx="4"/>
                </p:cNvCxnSpPr>
                <p:nvPr/>
              </p:nvCxnSpPr>
              <p:spPr>
                <a:xfrm rot="5400000">
                  <a:off x="2780506" y="3467099"/>
                  <a:ext cx="381794" cy="794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32" name="Straight Connector 131"/>
                <p:cNvCxnSpPr/>
                <p:nvPr/>
              </p:nvCxnSpPr>
              <p:spPr>
                <a:xfrm rot="5400000">
                  <a:off x="27051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33" name="Straight Connector 132"/>
                <p:cNvCxnSpPr/>
                <p:nvPr/>
              </p:nvCxnSpPr>
              <p:spPr>
                <a:xfrm rot="16200000" flipH="1">
                  <a:off x="29337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34" name="Straight Connector 133"/>
                <p:cNvCxnSpPr/>
                <p:nvPr/>
              </p:nvCxnSpPr>
              <p:spPr>
                <a:xfrm rot="10800000" flipV="1">
                  <a:off x="2971800" y="32765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35" name="Straight Connector 134"/>
                <p:cNvCxnSpPr/>
                <p:nvPr/>
              </p:nvCxnSpPr>
              <p:spPr>
                <a:xfrm>
                  <a:off x="2667000" y="3276599"/>
                  <a:ext cx="304801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</p:grpSp>
          <p:pic>
            <p:nvPicPr>
              <p:cNvPr id="136" name="Picture 8" descr="C:\Users\metzler\AppData\Local\Microsoft\Windows\Temporary Internet Files\Content.IE5\BOGIIUET\MCj04242360000[1].wmf"/>
              <p:cNvPicPr>
                <a:picLocks noChangeAspect="1" noChangeArrowheads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 bwMode="auto">
              <a:xfrm>
                <a:off x="7086600" y="381000"/>
                <a:ext cx="1219200" cy="1219200"/>
              </a:xfrm>
              <a:prstGeom prst="rect">
                <a:avLst/>
              </a:prstGeom>
              <a:noFill/>
            </p:spPr>
          </p:pic>
          <p:grpSp>
            <p:nvGrpSpPr>
              <p:cNvPr id="9" name="Group 44"/>
              <p:cNvGrpSpPr/>
              <p:nvPr/>
            </p:nvGrpSpPr>
            <p:grpSpPr>
              <a:xfrm>
                <a:off x="7391400" y="1676400"/>
                <a:ext cx="609600" cy="990600"/>
                <a:chOff x="2667000" y="2971799"/>
                <a:chExt cx="609600" cy="990600"/>
              </a:xfrm>
            </p:grpSpPr>
            <p:sp>
              <p:nvSpPr>
                <p:cNvPr id="138" name="Oval 137"/>
                <p:cNvSpPr/>
                <p:nvPr/>
              </p:nvSpPr>
              <p:spPr>
                <a:xfrm>
                  <a:off x="2819400" y="2971799"/>
                  <a:ext cx="304800" cy="304800"/>
                </a:xfrm>
                <a:prstGeom prst="ellips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cxnSp>
              <p:nvCxnSpPr>
                <p:cNvPr id="139" name="Straight Connector 138"/>
                <p:cNvCxnSpPr>
                  <a:stCxn id="138" idx="4"/>
                </p:cNvCxnSpPr>
                <p:nvPr/>
              </p:nvCxnSpPr>
              <p:spPr>
                <a:xfrm rot="5400000">
                  <a:off x="2780506" y="3467099"/>
                  <a:ext cx="381794" cy="794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40" name="Straight Connector 139"/>
                <p:cNvCxnSpPr/>
                <p:nvPr/>
              </p:nvCxnSpPr>
              <p:spPr>
                <a:xfrm rot="5400000">
                  <a:off x="27051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41" name="Straight Connector 140"/>
                <p:cNvCxnSpPr/>
                <p:nvPr/>
              </p:nvCxnSpPr>
              <p:spPr>
                <a:xfrm rot="16200000" flipH="1">
                  <a:off x="29337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42" name="Straight Connector 141"/>
                <p:cNvCxnSpPr/>
                <p:nvPr/>
              </p:nvCxnSpPr>
              <p:spPr>
                <a:xfrm rot="10800000" flipV="1">
                  <a:off x="2971800" y="32765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43" name="Straight Connector 142"/>
                <p:cNvCxnSpPr/>
                <p:nvPr/>
              </p:nvCxnSpPr>
              <p:spPr>
                <a:xfrm>
                  <a:off x="2667000" y="3276599"/>
                  <a:ext cx="304801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</p:grpSp>
        </p:grpSp>
        <p:grpSp>
          <p:nvGrpSpPr>
            <p:cNvPr id="10" name="Group 162"/>
            <p:cNvGrpSpPr/>
            <p:nvPr/>
          </p:nvGrpSpPr>
          <p:grpSpPr>
            <a:xfrm>
              <a:off x="5257800" y="3236267"/>
              <a:ext cx="3124200" cy="2286000"/>
              <a:chOff x="5105400" y="3429000"/>
              <a:chExt cx="3124200" cy="2286000"/>
            </a:xfrm>
          </p:grpSpPr>
          <p:pic>
            <p:nvPicPr>
              <p:cNvPr id="144" name="Picture 8" descr="C:\Users\metzler\AppData\Local\Microsoft\Windows\Temporary Internet Files\Content.IE5\BOGIIUET\MCj04242360000[1].wmf"/>
              <p:cNvPicPr>
                <a:picLocks noChangeAspect="1" noChangeArrowheads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 bwMode="auto">
              <a:xfrm>
                <a:off x="5105400" y="3429000"/>
                <a:ext cx="1219200" cy="1219200"/>
              </a:xfrm>
              <a:prstGeom prst="rect">
                <a:avLst/>
              </a:prstGeom>
              <a:noFill/>
            </p:spPr>
          </p:pic>
          <p:grpSp>
            <p:nvGrpSpPr>
              <p:cNvPr id="11" name="Group 44"/>
              <p:cNvGrpSpPr/>
              <p:nvPr/>
            </p:nvGrpSpPr>
            <p:grpSpPr>
              <a:xfrm>
                <a:off x="5410200" y="4724400"/>
                <a:ext cx="609600" cy="990600"/>
                <a:chOff x="2667000" y="2971799"/>
                <a:chExt cx="609600" cy="990600"/>
              </a:xfrm>
            </p:grpSpPr>
            <p:sp>
              <p:nvSpPr>
                <p:cNvPr id="146" name="Oval 145"/>
                <p:cNvSpPr/>
                <p:nvPr/>
              </p:nvSpPr>
              <p:spPr>
                <a:xfrm>
                  <a:off x="2819400" y="2971799"/>
                  <a:ext cx="304800" cy="304800"/>
                </a:xfrm>
                <a:prstGeom prst="ellips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cxnSp>
              <p:nvCxnSpPr>
                <p:cNvPr id="147" name="Straight Connector 146"/>
                <p:cNvCxnSpPr>
                  <a:stCxn id="146" idx="4"/>
                </p:cNvCxnSpPr>
                <p:nvPr/>
              </p:nvCxnSpPr>
              <p:spPr>
                <a:xfrm rot="5400000">
                  <a:off x="2780506" y="3467099"/>
                  <a:ext cx="381794" cy="794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48" name="Straight Connector 147"/>
                <p:cNvCxnSpPr/>
                <p:nvPr/>
              </p:nvCxnSpPr>
              <p:spPr>
                <a:xfrm rot="5400000">
                  <a:off x="27051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49" name="Straight Connector 148"/>
                <p:cNvCxnSpPr/>
                <p:nvPr/>
              </p:nvCxnSpPr>
              <p:spPr>
                <a:xfrm rot="16200000" flipH="1">
                  <a:off x="29337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50" name="Straight Connector 149"/>
                <p:cNvCxnSpPr/>
                <p:nvPr/>
              </p:nvCxnSpPr>
              <p:spPr>
                <a:xfrm rot="10800000" flipV="1">
                  <a:off x="2971800" y="32765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51" name="Straight Connector 150"/>
                <p:cNvCxnSpPr/>
                <p:nvPr/>
              </p:nvCxnSpPr>
              <p:spPr>
                <a:xfrm>
                  <a:off x="2667000" y="3276599"/>
                  <a:ext cx="304801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</p:grpSp>
          <p:pic>
            <p:nvPicPr>
              <p:cNvPr id="152" name="Picture 8" descr="C:\Users\metzler\AppData\Local\Microsoft\Windows\Temporary Internet Files\Content.IE5\BOGIIUET\MCj04242360000[1].wmf"/>
              <p:cNvPicPr>
                <a:picLocks noChangeAspect="1" noChangeArrowheads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 bwMode="auto">
              <a:xfrm>
                <a:off x="7010400" y="3429000"/>
                <a:ext cx="1219200" cy="1219200"/>
              </a:xfrm>
              <a:prstGeom prst="rect">
                <a:avLst/>
              </a:prstGeom>
              <a:noFill/>
            </p:spPr>
          </p:pic>
          <p:grpSp>
            <p:nvGrpSpPr>
              <p:cNvPr id="12" name="Group 44"/>
              <p:cNvGrpSpPr/>
              <p:nvPr/>
            </p:nvGrpSpPr>
            <p:grpSpPr>
              <a:xfrm>
                <a:off x="7315200" y="4724400"/>
                <a:ext cx="609600" cy="990600"/>
                <a:chOff x="2667000" y="2971799"/>
                <a:chExt cx="609600" cy="990600"/>
              </a:xfrm>
            </p:grpSpPr>
            <p:sp>
              <p:nvSpPr>
                <p:cNvPr id="154" name="Oval 153"/>
                <p:cNvSpPr/>
                <p:nvPr/>
              </p:nvSpPr>
              <p:spPr>
                <a:xfrm>
                  <a:off x="2819400" y="2971799"/>
                  <a:ext cx="304800" cy="304800"/>
                </a:xfrm>
                <a:prstGeom prst="ellips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cxnSp>
              <p:nvCxnSpPr>
                <p:cNvPr id="155" name="Straight Connector 154"/>
                <p:cNvCxnSpPr>
                  <a:stCxn id="154" idx="4"/>
                </p:cNvCxnSpPr>
                <p:nvPr/>
              </p:nvCxnSpPr>
              <p:spPr>
                <a:xfrm rot="5400000">
                  <a:off x="2780506" y="3467099"/>
                  <a:ext cx="381794" cy="794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56" name="Straight Connector 155"/>
                <p:cNvCxnSpPr/>
                <p:nvPr/>
              </p:nvCxnSpPr>
              <p:spPr>
                <a:xfrm rot="5400000">
                  <a:off x="27051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57" name="Straight Connector 156"/>
                <p:cNvCxnSpPr/>
                <p:nvPr/>
              </p:nvCxnSpPr>
              <p:spPr>
                <a:xfrm rot="16200000" flipH="1">
                  <a:off x="29337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58" name="Straight Connector 157"/>
                <p:cNvCxnSpPr/>
                <p:nvPr/>
              </p:nvCxnSpPr>
              <p:spPr>
                <a:xfrm rot="10800000" flipV="1">
                  <a:off x="2971800" y="32765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59" name="Straight Connector 158"/>
                <p:cNvCxnSpPr/>
                <p:nvPr/>
              </p:nvCxnSpPr>
              <p:spPr>
                <a:xfrm>
                  <a:off x="2667000" y="3276599"/>
                  <a:ext cx="304801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</p:grpSp>
        </p:grpSp>
        <p:sp>
          <p:nvSpPr>
            <p:cNvPr id="160" name="TextBox 159"/>
            <p:cNvSpPr txBox="1"/>
            <p:nvPr/>
          </p:nvSpPr>
          <p:spPr>
            <a:xfrm>
              <a:off x="4724400" y="6091535"/>
              <a:ext cx="4191000" cy="4514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/>
                <a:t>Remote Collaborative Searching</a:t>
              </a:r>
              <a:endParaRPr lang="en-US" sz="1600" dirty="0"/>
            </a:p>
          </p:txBody>
        </p:sp>
      </p:grpSp>
      <p:sp>
        <p:nvSpPr>
          <p:cNvPr id="71" name="Title 7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Collaborative Search Scenarios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Collaborative Search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Challenges</a:t>
            </a:r>
          </a:p>
          <a:p>
            <a:pPr lvl="1"/>
            <a:r>
              <a:rPr lang="en-US" dirty="0" smtClean="0"/>
              <a:t>How do users interact with system?</a:t>
            </a:r>
          </a:p>
          <a:p>
            <a:pPr lvl="1"/>
            <a:r>
              <a:rPr lang="en-US" dirty="0" smtClean="0"/>
              <a:t>How do users interact with each other?</a:t>
            </a:r>
          </a:p>
          <a:p>
            <a:pPr lvl="1"/>
            <a:r>
              <a:rPr lang="en-US" dirty="0" smtClean="0"/>
              <a:t>How is data shared?</a:t>
            </a:r>
          </a:p>
          <a:p>
            <a:pPr lvl="1"/>
            <a:r>
              <a:rPr lang="en-US" dirty="0" smtClean="0"/>
              <a:t>What data persists across sessions?</a:t>
            </a:r>
          </a:p>
          <a:p>
            <a:r>
              <a:rPr lang="en-US" dirty="0" smtClean="0"/>
              <a:t>Very few commercial collaborative search systems</a:t>
            </a:r>
          </a:p>
          <a:p>
            <a:r>
              <a:rPr lang="en-US" dirty="0" smtClean="0"/>
              <a:t>Likely to see more of this type of system in the future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Document Filtering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Ad hoc retrieval</a:t>
            </a:r>
          </a:p>
          <a:p>
            <a:pPr lvl="1"/>
            <a:r>
              <a:rPr lang="en-US" dirty="0" smtClean="0"/>
              <a:t>Document collections and information needs change with time</a:t>
            </a:r>
          </a:p>
          <a:p>
            <a:pPr lvl="1"/>
            <a:r>
              <a:rPr lang="en-US" dirty="0" smtClean="0"/>
              <a:t>Results returned when query is entered</a:t>
            </a:r>
          </a:p>
          <a:p>
            <a:r>
              <a:rPr lang="en-US" dirty="0" smtClean="0"/>
              <a:t>Document filtering</a:t>
            </a:r>
          </a:p>
          <a:p>
            <a:pPr lvl="1"/>
            <a:r>
              <a:rPr lang="en-US" dirty="0" smtClean="0"/>
              <a:t>Document collections change with time, but information needs are static (long-term)</a:t>
            </a:r>
          </a:p>
          <a:p>
            <a:pPr lvl="1"/>
            <a:r>
              <a:rPr lang="en-US" dirty="0" smtClean="0"/>
              <a:t>Long term information needs represented as a </a:t>
            </a:r>
            <a:r>
              <a:rPr lang="en-US" i="1" dirty="0" smtClean="0"/>
              <a:t>profile</a:t>
            </a:r>
            <a:endParaRPr lang="en-US" dirty="0" smtClean="0"/>
          </a:p>
          <a:p>
            <a:pPr lvl="1"/>
            <a:r>
              <a:rPr lang="en-US" dirty="0" smtClean="0"/>
              <a:t>Documents entering system that match the profile are delivered to the user via a </a:t>
            </a:r>
            <a:r>
              <a:rPr lang="en-US" i="1" dirty="0" smtClean="0"/>
              <a:t>push</a:t>
            </a:r>
            <a:r>
              <a:rPr lang="en-US" dirty="0" smtClean="0"/>
              <a:t> mechanism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Represents long term information needs</a:t>
            </a:r>
            <a:endParaRPr lang="en-US" dirty="0"/>
          </a:p>
          <a:p>
            <a:r>
              <a:rPr lang="en-US" dirty="0" smtClean="0"/>
              <a:t>Can be represented in different ways</a:t>
            </a:r>
          </a:p>
          <a:p>
            <a:pPr lvl="1"/>
            <a:r>
              <a:rPr lang="en-US" dirty="0" smtClean="0"/>
              <a:t>Boolean or keyword query</a:t>
            </a:r>
          </a:p>
          <a:p>
            <a:pPr lvl="1"/>
            <a:r>
              <a:rPr lang="en-US" dirty="0" smtClean="0"/>
              <a:t>Sets of relevant and non-relevant documents</a:t>
            </a:r>
          </a:p>
          <a:p>
            <a:pPr lvl="1"/>
            <a:r>
              <a:rPr lang="en-US" dirty="0" smtClean="0"/>
              <a:t>Relational constraints</a:t>
            </a:r>
          </a:p>
          <a:p>
            <a:pPr lvl="2"/>
            <a:r>
              <a:rPr lang="en-US" dirty="0" smtClean="0"/>
              <a:t>“published before 1990”</a:t>
            </a:r>
          </a:p>
          <a:p>
            <a:pPr lvl="2"/>
            <a:r>
              <a:rPr lang="en-US" dirty="0" smtClean="0"/>
              <a:t>“price in the $10-$25 range”</a:t>
            </a:r>
          </a:p>
          <a:p>
            <a:r>
              <a:rPr lang="en-US" dirty="0" smtClean="0"/>
              <a:t>Actual representation usually depends on underlying filtering model</a:t>
            </a:r>
          </a:p>
          <a:p>
            <a:r>
              <a:rPr lang="en-US" dirty="0" smtClean="0"/>
              <a:t>Can be static (static filtering) or updated over time (adaptive filtering)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>
            <a:grpSpLocks noChangeAspect="1"/>
          </p:cNvGrpSpPr>
          <p:nvPr/>
        </p:nvGrpSpPr>
        <p:grpSpPr>
          <a:xfrm>
            <a:off x="76200" y="1975207"/>
            <a:ext cx="4343400" cy="3358793"/>
            <a:chOff x="152400" y="207902"/>
            <a:chExt cx="8686800" cy="6717609"/>
          </a:xfrm>
        </p:grpSpPr>
        <p:sp>
          <p:nvSpPr>
            <p:cNvPr id="6" name="TextBox 5"/>
            <p:cNvSpPr txBox="1"/>
            <p:nvPr/>
          </p:nvSpPr>
          <p:spPr>
            <a:xfrm>
              <a:off x="2514600" y="6248401"/>
              <a:ext cx="4038600" cy="677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/>
                <a:t>Document Stream</a:t>
              </a:r>
              <a:endParaRPr lang="en-US" sz="1600" dirty="0"/>
            </a:p>
          </p:txBody>
        </p:sp>
        <p:sp>
          <p:nvSpPr>
            <p:cNvPr id="14" name="Flowchart: Document 13"/>
            <p:cNvSpPr/>
            <p:nvPr/>
          </p:nvSpPr>
          <p:spPr>
            <a:xfrm>
              <a:off x="1981200" y="4246502"/>
              <a:ext cx="990600" cy="838200"/>
            </a:xfrm>
            <a:prstGeom prst="flowChartDocumen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5" name="Flowchart: Document 14"/>
            <p:cNvSpPr/>
            <p:nvPr/>
          </p:nvSpPr>
          <p:spPr>
            <a:xfrm>
              <a:off x="3276600" y="4248090"/>
              <a:ext cx="990600" cy="838200"/>
            </a:xfrm>
            <a:prstGeom prst="flowChartDocumen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6" name="Flowchart: Document 15"/>
            <p:cNvSpPr/>
            <p:nvPr/>
          </p:nvSpPr>
          <p:spPr>
            <a:xfrm>
              <a:off x="5257800" y="4248090"/>
              <a:ext cx="990600" cy="838200"/>
            </a:xfrm>
            <a:prstGeom prst="flowChartDocumen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7" name="Flowchart: Document 16"/>
            <p:cNvSpPr/>
            <p:nvPr/>
          </p:nvSpPr>
          <p:spPr>
            <a:xfrm>
              <a:off x="7086600" y="4248090"/>
              <a:ext cx="990600" cy="838200"/>
            </a:xfrm>
            <a:prstGeom prst="flowChartDocumen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905000" y="5772089"/>
              <a:ext cx="1066800" cy="5232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i="1" dirty="0" smtClean="0"/>
                <a:t>t </a:t>
              </a:r>
              <a:r>
                <a:rPr lang="en-US" sz="1100" dirty="0" smtClean="0"/>
                <a:t>= 2</a:t>
              </a:r>
              <a:endParaRPr lang="en-US" sz="11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200400" y="5772089"/>
              <a:ext cx="1066800" cy="5232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i="1" dirty="0" smtClean="0"/>
                <a:t>t </a:t>
              </a:r>
              <a:r>
                <a:rPr lang="en-US" sz="1100" dirty="0" smtClean="0"/>
                <a:t>= 3</a:t>
              </a:r>
              <a:endParaRPr lang="en-US" sz="1100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181600" y="5772089"/>
              <a:ext cx="1066800" cy="5232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i="1" dirty="0" smtClean="0"/>
                <a:t>t </a:t>
              </a:r>
              <a:r>
                <a:rPr lang="en-US" sz="1100" dirty="0" smtClean="0"/>
                <a:t>= 5</a:t>
              </a:r>
              <a:endParaRPr lang="en-US" sz="1100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7010400" y="5772089"/>
              <a:ext cx="1066800" cy="5232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i="1" dirty="0" smtClean="0"/>
                <a:t>t </a:t>
              </a:r>
              <a:r>
                <a:rPr lang="en-US" sz="1100" dirty="0" smtClean="0"/>
                <a:t>= 8</a:t>
              </a:r>
              <a:endParaRPr lang="en-US" sz="1100" dirty="0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52400" y="207902"/>
              <a:ext cx="1219200" cy="8382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chemeClr val="dk1"/>
                  </a:solidFill>
                </a:rPr>
                <a:t>Profile</a:t>
              </a:r>
              <a:br>
                <a:rPr lang="en-US" sz="1200" dirty="0" smtClean="0">
                  <a:solidFill>
                    <a:schemeClr val="dk1"/>
                  </a:solidFill>
                </a:rPr>
              </a:br>
              <a:r>
                <a:rPr lang="en-US" sz="1200" dirty="0" smtClean="0">
                  <a:solidFill>
                    <a:schemeClr val="dk1"/>
                  </a:solidFill>
                </a:rPr>
                <a:t>1</a:t>
              </a:r>
              <a:endParaRPr lang="en-US" sz="1200" dirty="0">
                <a:solidFill>
                  <a:schemeClr val="dk1"/>
                </a:solidFill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52400" y="1579502"/>
              <a:ext cx="1219200" cy="8382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chemeClr val="dk1"/>
                  </a:solidFill>
                </a:rPr>
                <a:t>Profile</a:t>
              </a:r>
              <a:br>
                <a:rPr lang="en-US" sz="1200" dirty="0" smtClean="0">
                  <a:solidFill>
                    <a:schemeClr val="dk1"/>
                  </a:solidFill>
                </a:rPr>
              </a:br>
              <a:r>
                <a:rPr lang="en-US" sz="1200" dirty="0" smtClean="0">
                  <a:solidFill>
                    <a:schemeClr val="dk1"/>
                  </a:solidFill>
                </a:rPr>
                <a:t>2</a:t>
              </a:r>
              <a:endParaRPr lang="en-US" sz="1200" dirty="0">
                <a:solidFill>
                  <a:schemeClr val="dk1"/>
                </a:solidFill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152400" y="2951102"/>
              <a:ext cx="1219200" cy="8382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chemeClr val="dk1"/>
                  </a:solidFill>
                </a:rPr>
                <a:t>Profile</a:t>
              </a:r>
              <a:br>
                <a:rPr lang="en-US" sz="1200" dirty="0" smtClean="0">
                  <a:solidFill>
                    <a:schemeClr val="dk1"/>
                  </a:solidFill>
                </a:rPr>
              </a:br>
              <a:r>
                <a:rPr lang="en-US" sz="1200" dirty="0" smtClean="0">
                  <a:solidFill>
                    <a:schemeClr val="dk1"/>
                  </a:solidFill>
                </a:rPr>
                <a:t>3</a:t>
              </a:r>
              <a:endParaRPr lang="en-US" sz="1200" dirty="0">
                <a:solidFill>
                  <a:schemeClr val="dk1"/>
                </a:solidFill>
              </a:endParaRPr>
            </a:p>
          </p:txBody>
        </p:sp>
        <p:cxnSp>
          <p:nvCxnSpPr>
            <p:cNvPr id="30" name="Shape 29"/>
            <p:cNvCxnSpPr>
              <a:stCxn id="15" idx="0"/>
              <a:endCxn id="24" idx="3"/>
            </p:cNvCxnSpPr>
            <p:nvPr/>
          </p:nvCxnSpPr>
          <p:spPr>
            <a:xfrm rot="16200000" flipV="1">
              <a:off x="1447006" y="1923196"/>
              <a:ext cx="2249488" cy="2400300"/>
            </a:xfrm>
            <a:prstGeom prst="bentConnector2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hape 31"/>
            <p:cNvCxnSpPr>
              <a:stCxn id="16" idx="0"/>
              <a:endCxn id="22" idx="3"/>
            </p:cNvCxnSpPr>
            <p:nvPr/>
          </p:nvCxnSpPr>
          <p:spPr>
            <a:xfrm rot="16200000" flipV="1">
              <a:off x="1751806" y="246796"/>
              <a:ext cx="3621088" cy="4381500"/>
            </a:xfrm>
            <a:prstGeom prst="bentConnector2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/>
            <p:nvPr/>
          </p:nvCxnSpPr>
          <p:spPr>
            <a:xfrm>
              <a:off x="228600" y="5713412"/>
              <a:ext cx="8610600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hape 39"/>
            <p:cNvCxnSpPr>
              <a:stCxn id="17" idx="0"/>
              <a:endCxn id="25" idx="3"/>
            </p:cNvCxnSpPr>
            <p:nvPr/>
          </p:nvCxnSpPr>
          <p:spPr>
            <a:xfrm rot="16200000" flipV="1">
              <a:off x="4037806" y="703996"/>
              <a:ext cx="877888" cy="6210300"/>
            </a:xfrm>
            <a:prstGeom prst="bentConnector2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6" name="Group 25"/>
          <p:cNvGrpSpPr>
            <a:grpSpLocks noChangeAspect="1"/>
          </p:cNvGrpSpPr>
          <p:nvPr/>
        </p:nvGrpSpPr>
        <p:grpSpPr>
          <a:xfrm>
            <a:off x="4686300" y="1975183"/>
            <a:ext cx="4381500" cy="3358803"/>
            <a:chOff x="152400" y="207902"/>
            <a:chExt cx="8763000" cy="6717605"/>
          </a:xfrm>
        </p:grpSpPr>
        <p:sp>
          <p:nvSpPr>
            <p:cNvPr id="27" name="TextBox 26"/>
            <p:cNvSpPr txBox="1"/>
            <p:nvPr/>
          </p:nvSpPr>
          <p:spPr>
            <a:xfrm>
              <a:off x="2514600" y="6248399"/>
              <a:ext cx="4038600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/>
                <a:t>Document Stream</a:t>
              </a:r>
              <a:endParaRPr lang="en-US" sz="1600" dirty="0"/>
            </a:p>
          </p:txBody>
        </p:sp>
        <p:sp>
          <p:nvSpPr>
            <p:cNvPr id="28" name="Flowchart: Document 27"/>
            <p:cNvSpPr/>
            <p:nvPr/>
          </p:nvSpPr>
          <p:spPr>
            <a:xfrm>
              <a:off x="1981200" y="4246502"/>
              <a:ext cx="990600" cy="838200"/>
            </a:xfrm>
            <a:prstGeom prst="flowChartDocumen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29" name="Flowchart: Document 28"/>
            <p:cNvSpPr/>
            <p:nvPr/>
          </p:nvSpPr>
          <p:spPr>
            <a:xfrm>
              <a:off x="3276600" y="4248090"/>
              <a:ext cx="990600" cy="838200"/>
            </a:xfrm>
            <a:prstGeom prst="flowChartDocumen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31" name="Flowchart: Document 30"/>
            <p:cNvSpPr/>
            <p:nvPr/>
          </p:nvSpPr>
          <p:spPr>
            <a:xfrm>
              <a:off x="5257800" y="4248090"/>
              <a:ext cx="990600" cy="838200"/>
            </a:xfrm>
            <a:prstGeom prst="flowChartDocumen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33" name="Flowchart: Document 32"/>
            <p:cNvSpPr/>
            <p:nvPr/>
          </p:nvSpPr>
          <p:spPr>
            <a:xfrm>
              <a:off x="7086600" y="4248090"/>
              <a:ext cx="990600" cy="838200"/>
            </a:xfrm>
            <a:prstGeom prst="flowChartDocumen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905000" y="5772089"/>
              <a:ext cx="1066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i="1" dirty="0" smtClean="0"/>
                <a:t>t </a:t>
              </a:r>
              <a:r>
                <a:rPr lang="en-US" sz="1100" dirty="0" smtClean="0"/>
                <a:t>= 2</a:t>
              </a:r>
              <a:endParaRPr lang="en-US" sz="1100" dirty="0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3200400" y="5772089"/>
              <a:ext cx="1066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i="1" dirty="0" smtClean="0"/>
                <a:t>t </a:t>
              </a:r>
              <a:r>
                <a:rPr lang="en-US" sz="1100" dirty="0" smtClean="0"/>
                <a:t>= 3</a:t>
              </a:r>
              <a:endParaRPr lang="en-US" sz="1100" dirty="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5181600" y="5772089"/>
              <a:ext cx="1066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i="1" dirty="0" smtClean="0"/>
                <a:t>t </a:t>
              </a:r>
              <a:r>
                <a:rPr lang="en-US" sz="1100" dirty="0" smtClean="0"/>
                <a:t>= 5</a:t>
              </a:r>
              <a:endParaRPr lang="en-US" sz="1100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7010400" y="5772089"/>
              <a:ext cx="1066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i="1" dirty="0" smtClean="0"/>
                <a:t>t </a:t>
              </a:r>
              <a:r>
                <a:rPr lang="en-US" sz="1100" dirty="0" smtClean="0"/>
                <a:t>= 8</a:t>
              </a:r>
              <a:endParaRPr lang="en-US" sz="1100" dirty="0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152400" y="207902"/>
              <a:ext cx="1219200" cy="8382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chemeClr val="dk1"/>
                  </a:solidFill>
                </a:rPr>
                <a:t>Profile</a:t>
              </a:r>
              <a:br>
                <a:rPr lang="en-US" sz="1200" dirty="0" smtClean="0">
                  <a:solidFill>
                    <a:schemeClr val="dk1"/>
                  </a:solidFill>
                </a:rPr>
              </a:br>
              <a:r>
                <a:rPr lang="en-US" sz="1200" dirty="0" smtClean="0">
                  <a:solidFill>
                    <a:schemeClr val="dk1"/>
                  </a:solidFill>
                </a:rPr>
                <a:t>1</a:t>
              </a:r>
              <a:endParaRPr lang="en-US" sz="1200" dirty="0">
                <a:solidFill>
                  <a:schemeClr val="dk1"/>
                </a:solidFill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152400" y="1579502"/>
              <a:ext cx="1219200" cy="8382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chemeClr val="dk1"/>
                  </a:solidFill>
                </a:rPr>
                <a:t>Profile</a:t>
              </a:r>
              <a:br>
                <a:rPr lang="en-US" sz="1200" dirty="0" smtClean="0">
                  <a:solidFill>
                    <a:schemeClr val="dk1"/>
                  </a:solidFill>
                </a:rPr>
              </a:br>
              <a:r>
                <a:rPr lang="en-US" sz="1200" dirty="0" smtClean="0">
                  <a:solidFill>
                    <a:schemeClr val="dk1"/>
                  </a:solidFill>
                </a:rPr>
                <a:t>2</a:t>
              </a:r>
              <a:endParaRPr lang="en-US" sz="1200" dirty="0">
                <a:solidFill>
                  <a:schemeClr val="dk1"/>
                </a:solidFill>
              </a:endParaRP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152400" y="2951102"/>
              <a:ext cx="1219200" cy="8382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chemeClr val="dk1"/>
                  </a:solidFill>
                </a:rPr>
                <a:t>Profile</a:t>
              </a:r>
              <a:br>
                <a:rPr lang="en-US" sz="1200" dirty="0" smtClean="0">
                  <a:solidFill>
                    <a:schemeClr val="dk1"/>
                  </a:solidFill>
                </a:rPr>
              </a:br>
              <a:r>
                <a:rPr lang="en-US" sz="1200" dirty="0" smtClean="0">
                  <a:solidFill>
                    <a:schemeClr val="dk1"/>
                  </a:solidFill>
                </a:rPr>
                <a:t>3</a:t>
              </a:r>
              <a:endParaRPr lang="en-US" sz="1200" dirty="0">
                <a:solidFill>
                  <a:schemeClr val="dk1"/>
                </a:solidFill>
              </a:endParaRPr>
            </a:p>
          </p:txBody>
        </p:sp>
        <p:cxnSp>
          <p:nvCxnSpPr>
            <p:cNvPr id="43" name="Shape 42"/>
            <p:cNvCxnSpPr>
              <a:stCxn id="29" idx="0"/>
              <a:endCxn id="41" idx="3"/>
            </p:cNvCxnSpPr>
            <p:nvPr/>
          </p:nvCxnSpPr>
          <p:spPr>
            <a:xfrm rot="16200000" flipV="1">
              <a:off x="1447006" y="1923196"/>
              <a:ext cx="2249488" cy="2400300"/>
            </a:xfrm>
            <a:prstGeom prst="bentConnector2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Shape 43"/>
            <p:cNvCxnSpPr>
              <a:stCxn id="31" idx="0"/>
              <a:endCxn id="38" idx="3"/>
            </p:cNvCxnSpPr>
            <p:nvPr/>
          </p:nvCxnSpPr>
          <p:spPr>
            <a:xfrm rot="16200000" flipV="1">
              <a:off x="1751806" y="246796"/>
              <a:ext cx="3621088" cy="4381500"/>
            </a:xfrm>
            <a:prstGeom prst="bentConnector2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5" name="Rectangle 44"/>
            <p:cNvSpPr/>
            <p:nvPr/>
          </p:nvSpPr>
          <p:spPr>
            <a:xfrm>
              <a:off x="5867400" y="207902"/>
              <a:ext cx="1219200" cy="8382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chemeClr val="dk1"/>
                  </a:solidFill>
                </a:rPr>
                <a:t>Profile 1.1</a:t>
              </a:r>
              <a:endParaRPr lang="en-US" sz="1200" dirty="0">
                <a:solidFill>
                  <a:schemeClr val="dk1"/>
                </a:solidFill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3886200" y="1579502"/>
              <a:ext cx="1219200" cy="8382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chemeClr val="dk1"/>
                  </a:solidFill>
                </a:rPr>
                <a:t>Profile 2.1</a:t>
              </a:r>
              <a:endParaRPr lang="en-US" sz="1200" dirty="0">
                <a:solidFill>
                  <a:schemeClr val="dk1"/>
                </a:solidFill>
              </a:endParaRPr>
            </a:p>
          </p:txBody>
        </p:sp>
        <p:cxnSp>
          <p:nvCxnSpPr>
            <p:cNvPr id="47" name="Shape 46"/>
            <p:cNvCxnSpPr>
              <a:stCxn id="33" idx="0"/>
              <a:endCxn id="46" idx="3"/>
            </p:cNvCxnSpPr>
            <p:nvPr/>
          </p:nvCxnSpPr>
          <p:spPr>
            <a:xfrm rot="16200000" flipV="1">
              <a:off x="5218906" y="1885096"/>
              <a:ext cx="2249488" cy="2476500"/>
            </a:xfrm>
            <a:prstGeom prst="bentConnector2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8" name="Rectangle 47"/>
            <p:cNvSpPr/>
            <p:nvPr/>
          </p:nvSpPr>
          <p:spPr>
            <a:xfrm>
              <a:off x="7696200" y="2951102"/>
              <a:ext cx="1219200" cy="8382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chemeClr val="dk1"/>
                  </a:solidFill>
                </a:rPr>
                <a:t>Profile</a:t>
              </a:r>
              <a:br>
                <a:rPr lang="en-US" sz="1200" dirty="0" smtClean="0">
                  <a:solidFill>
                    <a:schemeClr val="dk1"/>
                  </a:solidFill>
                </a:rPr>
              </a:br>
              <a:r>
                <a:rPr lang="en-US" sz="1200" dirty="0" smtClean="0">
                  <a:solidFill>
                    <a:schemeClr val="dk1"/>
                  </a:solidFill>
                </a:rPr>
                <a:t>3.1</a:t>
              </a:r>
              <a:endParaRPr lang="en-US" sz="1200" dirty="0">
                <a:solidFill>
                  <a:schemeClr val="dk1"/>
                </a:solidFill>
              </a:endParaRPr>
            </a:p>
          </p:txBody>
        </p:sp>
        <p:cxnSp>
          <p:nvCxnSpPr>
            <p:cNvPr id="49" name="Shape 48"/>
            <p:cNvCxnSpPr>
              <a:stCxn id="33" idx="0"/>
              <a:endCxn id="42" idx="3"/>
            </p:cNvCxnSpPr>
            <p:nvPr/>
          </p:nvCxnSpPr>
          <p:spPr>
            <a:xfrm rot="16200000" flipV="1">
              <a:off x="4037806" y="703996"/>
              <a:ext cx="877888" cy="6210300"/>
            </a:xfrm>
            <a:prstGeom prst="bentConnector2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Straight Arrow Connector 49"/>
            <p:cNvCxnSpPr/>
            <p:nvPr/>
          </p:nvCxnSpPr>
          <p:spPr>
            <a:xfrm>
              <a:off x="228600" y="5713412"/>
              <a:ext cx="8610600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1" name="Title 5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Document Filtering Scenarios</a:t>
            </a:r>
            <a:endParaRPr lang="en-US" dirty="0"/>
          </a:p>
        </p:txBody>
      </p:sp>
      <p:sp>
        <p:nvSpPr>
          <p:cNvPr id="54" name="TextBox 53"/>
          <p:cNvSpPr txBox="1"/>
          <p:nvPr/>
        </p:nvSpPr>
        <p:spPr>
          <a:xfrm>
            <a:off x="876300" y="5648980"/>
            <a:ext cx="2743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Static Filtering</a:t>
            </a:r>
            <a:endParaRPr lang="en-US" sz="2800" dirty="0"/>
          </a:p>
        </p:txBody>
      </p:sp>
      <p:sp>
        <p:nvSpPr>
          <p:cNvPr id="55" name="TextBox 54"/>
          <p:cNvSpPr txBox="1"/>
          <p:nvPr/>
        </p:nvSpPr>
        <p:spPr>
          <a:xfrm>
            <a:off x="5505450" y="5648980"/>
            <a:ext cx="2743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Adaptive Filtering</a:t>
            </a:r>
            <a:endParaRPr lang="en-US" sz="280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Static Filtering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Given a fixed profile, how can we determine if an incoming document should be delivered?</a:t>
            </a:r>
          </a:p>
          <a:p>
            <a:r>
              <a:rPr lang="en-US" dirty="0" smtClean="0"/>
              <a:t>Treat as information retrieval problem</a:t>
            </a:r>
          </a:p>
          <a:p>
            <a:pPr lvl="1"/>
            <a:r>
              <a:rPr lang="en-US" dirty="0" smtClean="0"/>
              <a:t>Boolean</a:t>
            </a:r>
          </a:p>
          <a:p>
            <a:pPr lvl="1"/>
            <a:r>
              <a:rPr lang="en-US" dirty="0" smtClean="0"/>
              <a:t>Vector space</a:t>
            </a:r>
          </a:p>
          <a:p>
            <a:pPr lvl="1"/>
            <a:r>
              <a:rPr lang="en-US" dirty="0" smtClean="0"/>
              <a:t>Language modeling</a:t>
            </a:r>
          </a:p>
          <a:p>
            <a:r>
              <a:rPr lang="en-US" dirty="0" smtClean="0"/>
              <a:t>Treat as supervised learning problem</a:t>
            </a:r>
          </a:p>
          <a:p>
            <a:pPr lvl="1"/>
            <a:r>
              <a:rPr lang="en-US" dirty="0" smtClean="0"/>
              <a:t>Naïve </a:t>
            </a:r>
            <a:r>
              <a:rPr lang="en-US" dirty="0" err="1" smtClean="0"/>
              <a:t>Bayes</a:t>
            </a:r>
            <a:endParaRPr lang="en-US" dirty="0" smtClean="0"/>
          </a:p>
          <a:p>
            <a:pPr lvl="1"/>
            <a:r>
              <a:rPr lang="en-US" dirty="0" smtClean="0"/>
              <a:t>Support vector machines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Static Filtering with Language Models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Assume profile consists of </a:t>
            </a:r>
            <a:r>
              <a:rPr lang="en-US" i="1" dirty="0" smtClean="0"/>
              <a:t>K</a:t>
            </a:r>
            <a:r>
              <a:rPr lang="en-US" dirty="0" smtClean="0"/>
              <a:t> relevant documents (</a:t>
            </a:r>
            <a:r>
              <a:rPr lang="en-US" i="1" dirty="0" smtClean="0"/>
              <a:t>T</a:t>
            </a:r>
            <a:r>
              <a:rPr lang="en-US" i="1" baseline="-25000" dirty="0" smtClean="0"/>
              <a:t>i</a:t>
            </a:r>
            <a:r>
              <a:rPr lang="en-US" dirty="0" smtClean="0"/>
              <a:t>), each with weight </a:t>
            </a:r>
            <a:r>
              <a:rPr lang="el-GR" i="1" dirty="0" smtClean="0"/>
              <a:t>α</a:t>
            </a:r>
            <a:r>
              <a:rPr lang="en-US" i="1" baseline="-25000" dirty="0" smtClean="0"/>
              <a:t>i</a:t>
            </a:r>
          </a:p>
          <a:p>
            <a:r>
              <a:rPr lang="en-US" dirty="0" smtClean="0"/>
              <a:t>Probability of a word given the profile is:</a:t>
            </a:r>
            <a:br>
              <a:rPr lang="en-US" dirty="0" smtClean="0"/>
            </a:b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KL divergence between profile and document model is used as score:</a:t>
            </a:r>
            <a:br>
              <a:rPr lang="en-US" dirty="0" smtClean="0"/>
            </a:b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If –</a:t>
            </a:r>
            <a:r>
              <a:rPr lang="en-US" i="1" dirty="0" smtClean="0"/>
              <a:t>KL</a:t>
            </a:r>
            <a:r>
              <a:rPr lang="en-US" dirty="0" smtClean="0"/>
              <a:t>(</a:t>
            </a:r>
            <a:r>
              <a:rPr lang="en-US" i="1" dirty="0" smtClean="0"/>
              <a:t>P</a:t>
            </a:r>
            <a:r>
              <a:rPr lang="en-US" dirty="0" smtClean="0"/>
              <a:t>||</a:t>
            </a:r>
            <a:r>
              <a:rPr lang="en-US" i="1" dirty="0" smtClean="0"/>
              <a:t>D</a:t>
            </a:r>
            <a:r>
              <a:rPr lang="en-US" dirty="0" smtClean="0"/>
              <a:t>) ≥ </a:t>
            </a:r>
            <a:r>
              <a:rPr lang="el-GR" dirty="0" smtClean="0"/>
              <a:t>θ</a:t>
            </a:r>
            <a:r>
              <a:rPr lang="en-US" dirty="0" smtClean="0"/>
              <a:t>, then deliver </a:t>
            </a:r>
            <a:r>
              <a:rPr lang="en-US" i="1" dirty="0" smtClean="0"/>
              <a:t>D</a:t>
            </a:r>
            <a:r>
              <a:rPr lang="en-US" dirty="0" smtClean="0"/>
              <a:t> to </a:t>
            </a:r>
            <a:r>
              <a:rPr lang="en-US" i="1" dirty="0" smtClean="0"/>
              <a:t>P</a:t>
            </a:r>
            <a:endParaRPr lang="en-US" dirty="0" smtClean="0"/>
          </a:p>
          <a:p>
            <a:pPr lvl="1"/>
            <a:r>
              <a:rPr lang="en-US" dirty="0" smtClean="0"/>
              <a:t>Threshold (</a:t>
            </a:r>
            <a:r>
              <a:rPr lang="el-GR" dirty="0" smtClean="0"/>
              <a:t>θ</a:t>
            </a:r>
            <a:r>
              <a:rPr lang="en-US" dirty="0" smtClean="0"/>
              <a:t>) can be optimized for some metric</a:t>
            </a:r>
            <a:endParaRPr lang="en-US" dirty="0"/>
          </a:p>
        </p:txBody>
      </p:sp>
      <p:pic>
        <p:nvPicPr>
          <p:cNvPr id="11" name="Content Placeholder 4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425442" y="2743198"/>
            <a:ext cx="4293115" cy="762002"/>
          </a:xfrm>
          <a:prstGeom prst="rect">
            <a:avLst/>
          </a:prstGeom>
          <a:noFill/>
        </p:spPr>
      </p:pic>
      <p:pic>
        <p:nvPicPr>
          <p:cNvPr id="13" name="Picture 12" descr="TP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77639" y="4293106"/>
            <a:ext cx="7188721" cy="58369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Social Search 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User tags</a:t>
            </a:r>
          </a:p>
          <a:p>
            <a:r>
              <a:rPr lang="en-US" dirty="0" smtClean="0"/>
              <a:t>Searching within communities</a:t>
            </a:r>
          </a:p>
          <a:p>
            <a:r>
              <a:rPr lang="en-US" dirty="0" smtClean="0"/>
              <a:t>Adaptive filtering</a:t>
            </a:r>
          </a:p>
          <a:p>
            <a:r>
              <a:rPr lang="en-US" dirty="0" smtClean="0"/>
              <a:t>Recommender systems</a:t>
            </a:r>
          </a:p>
          <a:p>
            <a:r>
              <a:rPr lang="en-US" dirty="0" smtClean="0"/>
              <a:t>Peer-to-peer and </a:t>
            </a:r>
            <a:r>
              <a:rPr lang="en-US" dirty="0" err="1" smtClean="0"/>
              <a:t>metasearch</a:t>
            </a:r>
            <a:endParaRPr lang="en-US" dirty="0" smtClean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Adaptive Filtering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adaptive filtering, profiles are dynamic</a:t>
            </a:r>
          </a:p>
          <a:p>
            <a:r>
              <a:rPr lang="en-US" dirty="0" smtClean="0"/>
              <a:t>How can profiles change?</a:t>
            </a:r>
          </a:p>
          <a:p>
            <a:pPr lvl="1"/>
            <a:r>
              <a:rPr lang="en-US" dirty="0" smtClean="0"/>
              <a:t>User can explicitly update the profile</a:t>
            </a:r>
          </a:p>
          <a:p>
            <a:pPr lvl="1"/>
            <a:r>
              <a:rPr lang="en-US" dirty="0" smtClean="0"/>
              <a:t>User can provide (relevance) feedback about the documents delivered to the profile</a:t>
            </a:r>
          </a:p>
          <a:p>
            <a:pPr lvl="1"/>
            <a:r>
              <a:rPr lang="en-US" dirty="0" smtClean="0"/>
              <a:t>Implicit user behavior can be captured and used to update the profile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Adaptive Filtering 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Rocchio</a:t>
            </a:r>
          </a:p>
          <a:p>
            <a:pPr lvl="1"/>
            <a:r>
              <a:rPr lang="en-US" dirty="0" smtClean="0"/>
              <a:t>Profiles treated as vectors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Relevance-based language models</a:t>
            </a:r>
          </a:p>
          <a:p>
            <a:pPr lvl="1"/>
            <a:r>
              <a:rPr lang="en-US" dirty="0" smtClean="0"/>
              <a:t>Profiles treated as language models</a:t>
            </a:r>
          </a:p>
          <a:p>
            <a:pPr lvl="1">
              <a:buNone/>
            </a:pP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5" name="Picture 4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95400" y="2819400"/>
            <a:ext cx="6222503" cy="685802"/>
          </a:xfrm>
          <a:prstGeom prst="rect">
            <a:avLst/>
          </a:prstGeom>
          <a:noFill/>
        </p:spPr>
      </p:pic>
      <p:pic>
        <p:nvPicPr>
          <p:cNvPr id="7" name="Picture 6" descr="TP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90701" y="4800600"/>
            <a:ext cx="5231901" cy="149809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 of Filtering Models</a:t>
            </a:r>
            <a:endParaRPr lang="en-US" dirty="0"/>
          </a:p>
        </p:txBody>
      </p:sp>
      <p:pic>
        <p:nvPicPr>
          <p:cNvPr id="7" name="Content Placeholder 4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4446" y="2438400"/>
            <a:ext cx="7975107" cy="157429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Fast Filtering with Millions of Profiles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Real filtering systems</a:t>
            </a:r>
          </a:p>
          <a:p>
            <a:pPr lvl="1"/>
            <a:r>
              <a:rPr lang="en-US" dirty="0" smtClean="0"/>
              <a:t>May have thousands or even millions of profiles</a:t>
            </a:r>
          </a:p>
          <a:p>
            <a:pPr lvl="1"/>
            <a:r>
              <a:rPr lang="en-US" dirty="0" smtClean="0"/>
              <a:t>Many new documents will enter the system daily</a:t>
            </a:r>
          </a:p>
          <a:p>
            <a:r>
              <a:rPr lang="en-US" dirty="0" smtClean="0"/>
              <a:t>How to efficiently filter in such a system?</a:t>
            </a:r>
          </a:p>
          <a:p>
            <a:pPr lvl="1"/>
            <a:r>
              <a:rPr lang="en-US" dirty="0" smtClean="0"/>
              <a:t>Most profiles are represented as text or a set of features</a:t>
            </a:r>
          </a:p>
          <a:p>
            <a:pPr lvl="1"/>
            <a:r>
              <a:rPr lang="en-US" dirty="0" smtClean="0"/>
              <a:t>Build an inverted index for the profiles</a:t>
            </a:r>
          </a:p>
          <a:p>
            <a:pPr lvl="1"/>
            <a:r>
              <a:rPr lang="en-US" dirty="0" smtClean="0"/>
              <a:t>Distill incoming documents as “queries” and run against index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Evaluation of Filtering Systems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Definition of “good” depends on the purpose of the underlying filtering system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Generic filtering evaluation measure:</a:t>
            </a:r>
          </a:p>
          <a:p>
            <a:endParaRPr lang="en-US" dirty="0" smtClean="0"/>
          </a:p>
          <a:p>
            <a:r>
              <a:rPr lang="el-GR" dirty="0" smtClean="0"/>
              <a:t>α</a:t>
            </a:r>
            <a:r>
              <a:rPr lang="en-US" dirty="0" smtClean="0"/>
              <a:t> = 2, </a:t>
            </a:r>
            <a:r>
              <a:rPr lang="el-GR" dirty="0" smtClean="0"/>
              <a:t>β</a:t>
            </a:r>
            <a:r>
              <a:rPr lang="en-US" dirty="0" smtClean="0"/>
              <a:t> = 0, </a:t>
            </a:r>
            <a:r>
              <a:rPr lang="el-GR" dirty="0" smtClean="0"/>
              <a:t>δ</a:t>
            </a:r>
            <a:r>
              <a:rPr lang="en-US" dirty="0" smtClean="0"/>
              <a:t> = -1, and </a:t>
            </a:r>
            <a:r>
              <a:rPr lang="el-GR" dirty="0" smtClean="0"/>
              <a:t>γ</a:t>
            </a:r>
            <a:r>
              <a:rPr lang="en-US" dirty="0" smtClean="0"/>
              <a:t> = 0 is widely used</a:t>
            </a:r>
          </a:p>
        </p:txBody>
      </p:sp>
      <p:pic>
        <p:nvPicPr>
          <p:cNvPr id="7" name="Content Placeholder 4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362195" y="4850892"/>
            <a:ext cx="4419608" cy="254508"/>
          </a:xfrm>
          <a:prstGeom prst="rect">
            <a:avLst/>
          </a:prstGeom>
          <a:noFill/>
        </p:spPr>
      </p:pic>
      <p:pic>
        <p:nvPicPr>
          <p:cNvPr id="8" name="Picture 7" descr="TP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133594" y="2845306"/>
            <a:ext cx="4876810" cy="96469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Collaborative Filtering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 static and adaptive filtering, users and their profiles are assumed to be independent of each other</a:t>
            </a:r>
          </a:p>
          <a:p>
            <a:r>
              <a:rPr lang="en-US" dirty="0" smtClean="0"/>
              <a:t>Similar users are likely to have similar preferences</a:t>
            </a:r>
          </a:p>
          <a:p>
            <a:r>
              <a:rPr lang="en-US" i="1" dirty="0" smtClean="0"/>
              <a:t>Collaborative filtering</a:t>
            </a:r>
            <a:r>
              <a:rPr lang="en-US" dirty="0" smtClean="0"/>
              <a:t> exploits relationships between users to improve how items (documents) are matched to users (profiles)</a:t>
            </a:r>
            <a:endParaRPr lang="en-US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Recommender Systems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Recommender systems recommend items that a user may be interested in</a:t>
            </a:r>
          </a:p>
          <a:p>
            <a:r>
              <a:rPr lang="en-US" dirty="0" smtClean="0"/>
              <a:t>Examples</a:t>
            </a:r>
          </a:p>
          <a:p>
            <a:pPr lvl="1"/>
            <a:r>
              <a:rPr lang="en-US" dirty="0" smtClean="0"/>
              <a:t>Amazon.com</a:t>
            </a:r>
          </a:p>
          <a:p>
            <a:pPr lvl="1"/>
            <a:r>
              <a:rPr lang="en-US" dirty="0" err="1" smtClean="0"/>
              <a:t>NetFlix</a:t>
            </a:r>
            <a:endParaRPr lang="en-US" dirty="0" smtClean="0"/>
          </a:p>
          <a:p>
            <a:r>
              <a:rPr lang="en-US" dirty="0" smtClean="0"/>
              <a:t>Recommender systems use collaborative filtering to recommend items to users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Recommender System Algorithms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Input</a:t>
            </a:r>
          </a:p>
          <a:p>
            <a:pPr lvl="1"/>
            <a:r>
              <a:rPr lang="en-US" dirty="0" smtClean="0"/>
              <a:t>(user, item, rating) </a:t>
            </a:r>
            <a:r>
              <a:rPr lang="en-US" dirty="0" err="1" smtClean="0"/>
              <a:t>tuples</a:t>
            </a:r>
            <a:r>
              <a:rPr lang="en-US" dirty="0" smtClean="0"/>
              <a:t> for items that the user has explicitly rated</a:t>
            </a:r>
          </a:p>
          <a:p>
            <a:pPr lvl="1"/>
            <a:r>
              <a:rPr lang="en-US" dirty="0" smtClean="0"/>
              <a:t>Typically represented as a user-item matrix</a:t>
            </a:r>
          </a:p>
          <a:p>
            <a:r>
              <a:rPr lang="en-US" dirty="0" smtClean="0"/>
              <a:t>Output</a:t>
            </a:r>
          </a:p>
          <a:p>
            <a:pPr lvl="1"/>
            <a:r>
              <a:rPr lang="en-US" dirty="0" smtClean="0"/>
              <a:t>(user, item, rating) </a:t>
            </a:r>
            <a:r>
              <a:rPr lang="en-US" dirty="0" err="1" smtClean="0"/>
              <a:t>tuples</a:t>
            </a:r>
            <a:r>
              <a:rPr lang="en-US" dirty="0" smtClean="0"/>
              <a:t> for items that the user has not rated</a:t>
            </a:r>
          </a:p>
          <a:p>
            <a:pPr lvl="1"/>
            <a:r>
              <a:rPr lang="en-US" dirty="0" smtClean="0"/>
              <a:t>Can be thought of as filling in the missing entries of the user-item matrix</a:t>
            </a:r>
          </a:p>
          <a:p>
            <a:r>
              <a:rPr lang="en-US" dirty="0" smtClean="0"/>
              <a:t>Most algorithms infer missing ratings based on the ratings of similar users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roup 135"/>
          <p:cNvGrpSpPr>
            <a:grpSpLocks noChangeAspect="1"/>
          </p:cNvGrpSpPr>
          <p:nvPr/>
        </p:nvGrpSpPr>
        <p:grpSpPr>
          <a:xfrm>
            <a:off x="1143000" y="1447800"/>
            <a:ext cx="6858000" cy="5143499"/>
            <a:chOff x="0" y="0"/>
            <a:chExt cx="9144000" cy="6858000"/>
          </a:xfrm>
        </p:grpSpPr>
        <p:sp>
          <p:nvSpPr>
            <p:cNvPr id="266" name="Rectangle 265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" name="Group 125"/>
            <p:cNvGrpSpPr/>
            <p:nvPr/>
          </p:nvGrpSpPr>
          <p:grpSpPr>
            <a:xfrm>
              <a:off x="7696200" y="3352800"/>
              <a:ext cx="914400" cy="1295400"/>
              <a:chOff x="2971800" y="4343400"/>
              <a:chExt cx="914400" cy="1295400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3" name="Group 44"/>
              <p:cNvGrpSpPr/>
              <p:nvPr/>
            </p:nvGrpSpPr>
            <p:grpSpPr>
              <a:xfrm>
                <a:off x="2971800" y="4648200"/>
                <a:ext cx="609600" cy="990600"/>
                <a:chOff x="2667000" y="2971799"/>
                <a:chExt cx="609600" cy="990600"/>
              </a:xfrm>
            </p:grpSpPr>
            <p:sp>
              <p:nvSpPr>
                <p:cNvPr id="46" name="Oval 45"/>
                <p:cNvSpPr/>
                <p:nvPr/>
              </p:nvSpPr>
              <p:spPr>
                <a:xfrm>
                  <a:off x="2819400" y="2971799"/>
                  <a:ext cx="304800" cy="304800"/>
                </a:xfrm>
                <a:prstGeom prst="ellips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47" name="Straight Connector 46"/>
                <p:cNvCxnSpPr>
                  <a:stCxn id="46" idx="4"/>
                </p:cNvCxnSpPr>
                <p:nvPr/>
              </p:nvCxnSpPr>
              <p:spPr>
                <a:xfrm rot="5400000">
                  <a:off x="2780506" y="3467099"/>
                  <a:ext cx="381794" cy="794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48" name="Straight Connector 47"/>
                <p:cNvCxnSpPr/>
                <p:nvPr/>
              </p:nvCxnSpPr>
              <p:spPr>
                <a:xfrm rot="5400000">
                  <a:off x="27051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49" name="Straight Connector 48"/>
                <p:cNvCxnSpPr/>
                <p:nvPr/>
              </p:nvCxnSpPr>
              <p:spPr>
                <a:xfrm rot="16200000" flipH="1">
                  <a:off x="29337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50" name="Straight Connector 49"/>
                <p:cNvCxnSpPr/>
                <p:nvPr/>
              </p:nvCxnSpPr>
              <p:spPr>
                <a:xfrm rot="10800000" flipV="1">
                  <a:off x="2971800" y="32765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51" name="Straight Connector 50"/>
                <p:cNvCxnSpPr/>
                <p:nvPr/>
              </p:nvCxnSpPr>
              <p:spPr>
                <a:xfrm>
                  <a:off x="2667000" y="3276599"/>
                  <a:ext cx="304801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</p:grpSp>
          <p:sp>
            <p:nvSpPr>
              <p:cNvPr id="125" name="Oval Callout 124"/>
              <p:cNvSpPr/>
              <p:nvPr/>
            </p:nvSpPr>
            <p:spPr>
              <a:xfrm>
                <a:off x="3352800" y="4343400"/>
                <a:ext cx="533400" cy="304800"/>
              </a:xfrm>
              <a:prstGeom prst="wedgeEllipseCallou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4</a:t>
                </a:r>
                <a:endParaRPr lang="en-US" dirty="0"/>
              </a:p>
            </p:txBody>
          </p:sp>
        </p:grpSp>
        <p:grpSp>
          <p:nvGrpSpPr>
            <p:cNvPr id="4" name="Group 126"/>
            <p:cNvGrpSpPr/>
            <p:nvPr/>
          </p:nvGrpSpPr>
          <p:grpSpPr>
            <a:xfrm>
              <a:off x="1600200" y="1219200"/>
              <a:ext cx="914400" cy="1295400"/>
              <a:chOff x="2971800" y="4343400"/>
              <a:chExt cx="914400" cy="1295400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5" name="Group 44"/>
              <p:cNvGrpSpPr/>
              <p:nvPr/>
            </p:nvGrpSpPr>
            <p:grpSpPr>
              <a:xfrm>
                <a:off x="2971800" y="4648200"/>
                <a:ext cx="609600" cy="990600"/>
                <a:chOff x="2667000" y="2971799"/>
                <a:chExt cx="609600" cy="990600"/>
              </a:xfrm>
            </p:grpSpPr>
            <p:sp>
              <p:nvSpPr>
                <p:cNvPr id="130" name="Oval 129"/>
                <p:cNvSpPr/>
                <p:nvPr/>
              </p:nvSpPr>
              <p:spPr>
                <a:xfrm>
                  <a:off x="2819400" y="2971799"/>
                  <a:ext cx="304800" cy="304800"/>
                </a:xfrm>
                <a:prstGeom prst="ellips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31" name="Straight Connector 130"/>
                <p:cNvCxnSpPr>
                  <a:stCxn id="130" idx="4"/>
                </p:cNvCxnSpPr>
                <p:nvPr/>
              </p:nvCxnSpPr>
              <p:spPr>
                <a:xfrm rot="5400000">
                  <a:off x="2780506" y="3467099"/>
                  <a:ext cx="381794" cy="794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32" name="Straight Connector 131"/>
                <p:cNvCxnSpPr/>
                <p:nvPr/>
              </p:nvCxnSpPr>
              <p:spPr>
                <a:xfrm rot="5400000">
                  <a:off x="27051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33" name="Straight Connector 132"/>
                <p:cNvCxnSpPr/>
                <p:nvPr/>
              </p:nvCxnSpPr>
              <p:spPr>
                <a:xfrm rot="16200000" flipH="1">
                  <a:off x="29337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34" name="Straight Connector 133"/>
                <p:cNvCxnSpPr/>
                <p:nvPr/>
              </p:nvCxnSpPr>
              <p:spPr>
                <a:xfrm rot="10800000" flipV="1">
                  <a:off x="2971800" y="32765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35" name="Straight Connector 134"/>
                <p:cNvCxnSpPr/>
                <p:nvPr/>
              </p:nvCxnSpPr>
              <p:spPr>
                <a:xfrm>
                  <a:off x="2667000" y="3276599"/>
                  <a:ext cx="304801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</p:grpSp>
          <p:sp>
            <p:nvSpPr>
              <p:cNvPr id="129" name="Oval Callout 128"/>
              <p:cNvSpPr/>
              <p:nvPr/>
            </p:nvSpPr>
            <p:spPr>
              <a:xfrm>
                <a:off x="3352800" y="4343400"/>
                <a:ext cx="533400" cy="304800"/>
              </a:xfrm>
              <a:prstGeom prst="wedgeEllipseCallou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1</a:t>
                </a:r>
                <a:endParaRPr lang="en-US" dirty="0"/>
              </a:p>
            </p:txBody>
          </p:sp>
        </p:grpSp>
        <p:grpSp>
          <p:nvGrpSpPr>
            <p:cNvPr id="6" name="Group 135"/>
            <p:cNvGrpSpPr/>
            <p:nvPr/>
          </p:nvGrpSpPr>
          <p:grpSpPr>
            <a:xfrm>
              <a:off x="2819400" y="1295400"/>
              <a:ext cx="914400" cy="1295400"/>
              <a:chOff x="2971800" y="4343400"/>
              <a:chExt cx="914400" cy="1295400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7" name="Group 44"/>
              <p:cNvGrpSpPr/>
              <p:nvPr/>
            </p:nvGrpSpPr>
            <p:grpSpPr>
              <a:xfrm>
                <a:off x="2971800" y="4648200"/>
                <a:ext cx="609600" cy="990600"/>
                <a:chOff x="2667000" y="2971799"/>
                <a:chExt cx="609600" cy="990600"/>
              </a:xfrm>
            </p:grpSpPr>
            <p:sp>
              <p:nvSpPr>
                <p:cNvPr id="139" name="Oval 138"/>
                <p:cNvSpPr/>
                <p:nvPr/>
              </p:nvSpPr>
              <p:spPr>
                <a:xfrm>
                  <a:off x="2819400" y="2971799"/>
                  <a:ext cx="304800" cy="304800"/>
                </a:xfrm>
                <a:prstGeom prst="ellips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40" name="Straight Connector 139"/>
                <p:cNvCxnSpPr>
                  <a:stCxn id="139" idx="4"/>
                </p:cNvCxnSpPr>
                <p:nvPr/>
              </p:nvCxnSpPr>
              <p:spPr>
                <a:xfrm rot="5400000">
                  <a:off x="2780506" y="3467099"/>
                  <a:ext cx="381794" cy="794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41" name="Straight Connector 140"/>
                <p:cNvCxnSpPr/>
                <p:nvPr/>
              </p:nvCxnSpPr>
              <p:spPr>
                <a:xfrm rot="5400000">
                  <a:off x="27051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42" name="Straight Connector 141"/>
                <p:cNvCxnSpPr/>
                <p:nvPr/>
              </p:nvCxnSpPr>
              <p:spPr>
                <a:xfrm rot="16200000" flipH="1">
                  <a:off x="29337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43" name="Straight Connector 142"/>
                <p:cNvCxnSpPr/>
                <p:nvPr/>
              </p:nvCxnSpPr>
              <p:spPr>
                <a:xfrm rot="10800000" flipV="1">
                  <a:off x="2971800" y="32765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44" name="Straight Connector 143"/>
                <p:cNvCxnSpPr/>
                <p:nvPr/>
              </p:nvCxnSpPr>
              <p:spPr>
                <a:xfrm>
                  <a:off x="2667000" y="3276599"/>
                  <a:ext cx="304801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</p:grpSp>
          <p:sp>
            <p:nvSpPr>
              <p:cNvPr id="138" name="Oval Callout 137"/>
              <p:cNvSpPr/>
              <p:nvPr/>
            </p:nvSpPr>
            <p:spPr>
              <a:xfrm>
                <a:off x="3352800" y="4343400"/>
                <a:ext cx="533400" cy="304800"/>
              </a:xfrm>
              <a:prstGeom prst="wedgeEllipseCallou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1</a:t>
                </a:r>
                <a:endParaRPr lang="en-US" dirty="0"/>
              </a:p>
            </p:txBody>
          </p:sp>
        </p:grpSp>
        <p:grpSp>
          <p:nvGrpSpPr>
            <p:cNvPr id="8" name="Group 144"/>
            <p:cNvGrpSpPr/>
            <p:nvPr/>
          </p:nvGrpSpPr>
          <p:grpSpPr>
            <a:xfrm>
              <a:off x="762000" y="2590800"/>
              <a:ext cx="914400" cy="1295400"/>
              <a:chOff x="2971800" y="4343400"/>
              <a:chExt cx="914400" cy="1295400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9" name="Group 44"/>
              <p:cNvGrpSpPr/>
              <p:nvPr/>
            </p:nvGrpSpPr>
            <p:grpSpPr>
              <a:xfrm>
                <a:off x="2971800" y="4648200"/>
                <a:ext cx="609600" cy="990600"/>
                <a:chOff x="2667000" y="2971799"/>
                <a:chExt cx="609600" cy="990600"/>
              </a:xfrm>
            </p:grpSpPr>
            <p:sp>
              <p:nvSpPr>
                <p:cNvPr id="148" name="Oval 147"/>
                <p:cNvSpPr/>
                <p:nvPr/>
              </p:nvSpPr>
              <p:spPr>
                <a:xfrm>
                  <a:off x="2819400" y="2971799"/>
                  <a:ext cx="304800" cy="304800"/>
                </a:xfrm>
                <a:prstGeom prst="ellips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49" name="Straight Connector 148"/>
                <p:cNvCxnSpPr>
                  <a:stCxn id="148" idx="4"/>
                </p:cNvCxnSpPr>
                <p:nvPr/>
              </p:nvCxnSpPr>
              <p:spPr>
                <a:xfrm rot="5400000">
                  <a:off x="2780506" y="3467099"/>
                  <a:ext cx="381794" cy="794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50" name="Straight Connector 149"/>
                <p:cNvCxnSpPr/>
                <p:nvPr/>
              </p:nvCxnSpPr>
              <p:spPr>
                <a:xfrm rot="5400000">
                  <a:off x="27051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51" name="Straight Connector 150"/>
                <p:cNvCxnSpPr/>
                <p:nvPr/>
              </p:nvCxnSpPr>
              <p:spPr>
                <a:xfrm rot="16200000" flipH="1">
                  <a:off x="29337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52" name="Straight Connector 151"/>
                <p:cNvCxnSpPr/>
                <p:nvPr/>
              </p:nvCxnSpPr>
              <p:spPr>
                <a:xfrm rot="10800000" flipV="1">
                  <a:off x="2971800" y="32765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53" name="Straight Connector 152"/>
                <p:cNvCxnSpPr/>
                <p:nvPr/>
              </p:nvCxnSpPr>
              <p:spPr>
                <a:xfrm>
                  <a:off x="2667000" y="3276599"/>
                  <a:ext cx="304801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</p:grpSp>
          <p:sp>
            <p:nvSpPr>
              <p:cNvPr id="147" name="Oval Callout 146"/>
              <p:cNvSpPr/>
              <p:nvPr/>
            </p:nvSpPr>
            <p:spPr>
              <a:xfrm>
                <a:off x="3352800" y="4343400"/>
                <a:ext cx="533400" cy="304800"/>
              </a:xfrm>
              <a:prstGeom prst="wedgeEllipseCallou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2</a:t>
                </a:r>
                <a:endParaRPr lang="en-US" dirty="0"/>
              </a:p>
            </p:txBody>
          </p:sp>
        </p:grpSp>
        <p:grpSp>
          <p:nvGrpSpPr>
            <p:cNvPr id="10" name="Group 153"/>
            <p:cNvGrpSpPr/>
            <p:nvPr/>
          </p:nvGrpSpPr>
          <p:grpSpPr>
            <a:xfrm>
              <a:off x="7315200" y="5105400"/>
              <a:ext cx="914400" cy="1295400"/>
              <a:chOff x="2971800" y="4343400"/>
              <a:chExt cx="914400" cy="1295400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11" name="Group 44"/>
              <p:cNvGrpSpPr/>
              <p:nvPr/>
            </p:nvGrpSpPr>
            <p:grpSpPr>
              <a:xfrm>
                <a:off x="2971800" y="4648200"/>
                <a:ext cx="609600" cy="990600"/>
                <a:chOff x="2667000" y="2971799"/>
                <a:chExt cx="609600" cy="990600"/>
              </a:xfrm>
            </p:grpSpPr>
            <p:sp>
              <p:nvSpPr>
                <p:cNvPr id="157" name="Oval 156"/>
                <p:cNvSpPr/>
                <p:nvPr/>
              </p:nvSpPr>
              <p:spPr>
                <a:xfrm>
                  <a:off x="2819400" y="2971799"/>
                  <a:ext cx="304800" cy="304800"/>
                </a:xfrm>
                <a:prstGeom prst="ellips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58" name="Straight Connector 157"/>
                <p:cNvCxnSpPr>
                  <a:stCxn id="157" idx="4"/>
                </p:cNvCxnSpPr>
                <p:nvPr/>
              </p:nvCxnSpPr>
              <p:spPr>
                <a:xfrm rot="5400000">
                  <a:off x="2780506" y="3467099"/>
                  <a:ext cx="381794" cy="794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59" name="Straight Connector 158"/>
                <p:cNvCxnSpPr/>
                <p:nvPr/>
              </p:nvCxnSpPr>
              <p:spPr>
                <a:xfrm rot="5400000">
                  <a:off x="27051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60" name="Straight Connector 159"/>
                <p:cNvCxnSpPr/>
                <p:nvPr/>
              </p:nvCxnSpPr>
              <p:spPr>
                <a:xfrm rot="16200000" flipH="1">
                  <a:off x="29337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61" name="Straight Connector 160"/>
                <p:cNvCxnSpPr/>
                <p:nvPr/>
              </p:nvCxnSpPr>
              <p:spPr>
                <a:xfrm rot="10800000" flipV="1">
                  <a:off x="2971800" y="32765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62" name="Straight Connector 161"/>
                <p:cNvCxnSpPr/>
                <p:nvPr/>
              </p:nvCxnSpPr>
              <p:spPr>
                <a:xfrm>
                  <a:off x="2667000" y="3276599"/>
                  <a:ext cx="304801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</p:grpSp>
          <p:sp>
            <p:nvSpPr>
              <p:cNvPr id="156" name="Oval Callout 155"/>
              <p:cNvSpPr/>
              <p:nvPr/>
            </p:nvSpPr>
            <p:spPr>
              <a:xfrm>
                <a:off x="3352800" y="4343400"/>
                <a:ext cx="533400" cy="304800"/>
              </a:xfrm>
              <a:prstGeom prst="wedgeEllipseCallou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5</a:t>
                </a:r>
                <a:endParaRPr lang="en-US" dirty="0"/>
              </a:p>
            </p:txBody>
          </p:sp>
        </p:grpSp>
        <p:grpSp>
          <p:nvGrpSpPr>
            <p:cNvPr id="12" name="Group 162"/>
            <p:cNvGrpSpPr/>
            <p:nvPr/>
          </p:nvGrpSpPr>
          <p:grpSpPr>
            <a:xfrm>
              <a:off x="6400800" y="4114800"/>
              <a:ext cx="914400" cy="1295400"/>
              <a:chOff x="2971800" y="4343400"/>
              <a:chExt cx="914400" cy="1295400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13" name="Group 44"/>
              <p:cNvGrpSpPr/>
              <p:nvPr/>
            </p:nvGrpSpPr>
            <p:grpSpPr>
              <a:xfrm>
                <a:off x="2971800" y="4648200"/>
                <a:ext cx="609600" cy="990600"/>
                <a:chOff x="2667000" y="2971799"/>
                <a:chExt cx="609600" cy="990600"/>
              </a:xfrm>
            </p:grpSpPr>
            <p:sp>
              <p:nvSpPr>
                <p:cNvPr id="166" name="Oval 165"/>
                <p:cNvSpPr/>
                <p:nvPr/>
              </p:nvSpPr>
              <p:spPr>
                <a:xfrm>
                  <a:off x="2819400" y="2971799"/>
                  <a:ext cx="304800" cy="304800"/>
                </a:xfrm>
                <a:prstGeom prst="ellips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67" name="Straight Connector 166"/>
                <p:cNvCxnSpPr>
                  <a:stCxn id="166" idx="4"/>
                </p:cNvCxnSpPr>
                <p:nvPr/>
              </p:nvCxnSpPr>
              <p:spPr>
                <a:xfrm rot="5400000">
                  <a:off x="2780506" y="3467099"/>
                  <a:ext cx="381794" cy="794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68" name="Straight Connector 167"/>
                <p:cNvCxnSpPr/>
                <p:nvPr/>
              </p:nvCxnSpPr>
              <p:spPr>
                <a:xfrm rot="5400000">
                  <a:off x="27051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69" name="Straight Connector 168"/>
                <p:cNvCxnSpPr/>
                <p:nvPr/>
              </p:nvCxnSpPr>
              <p:spPr>
                <a:xfrm rot="16200000" flipH="1">
                  <a:off x="29337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70" name="Straight Connector 169"/>
                <p:cNvCxnSpPr/>
                <p:nvPr/>
              </p:nvCxnSpPr>
              <p:spPr>
                <a:xfrm rot="10800000" flipV="1">
                  <a:off x="2971800" y="32765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71" name="Straight Connector 170"/>
                <p:cNvCxnSpPr/>
                <p:nvPr/>
              </p:nvCxnSpPr>
              <p:spPr>
                <a:xfrm>
                  <a:off x="2667000" y="3276599"/>
                  <a:ext cx="304801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</p:grpSp>
          <p:sp>
            <p:nvSpPr>
              <p:cNvPr id="165" name="Oval Callout 164"/>
              <p:cNvSpPr/>
              <p:nvPr/>
            </p:nvSpPr>
            <p:spPr>
              <a:xfrm>
                <a:off x="3352800" y="4343400"/>
                <a:ext cx="533400" cy="304800"/>
              </a:xfrm>
              <a:prstGeom prst="wedgeEllipseCallou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 smtClean="0">
                    <a:solidFill>
                      <a:srgbClr val="FF0000"/>
                    </a:solidFill>
                  </a:rPr>
                  <a:t>?</a:t>
                </a:r>
                <a:endParaRPr lang="en-US" b="1" dirty="0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14" name="Group 171"/>
            <p:cNvGrpSpPr/>
            <p:nvPr/>
          </p:nvGrpSpPr>
          <p:grpSpPr>
            <a:xfrm>
              <a:off x="5410200" y="5181600"/>
              <a:ext cx="914400" cy="1295400"/>
              <a:chOff x="2971800" y="4343400"/>
              <a:chExt cx="914400" cy="1295400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15" name="Group 44"/>
              <p:cNvGrpSpPr/>
              <p:nvPr/>
            </p:nvGrpSpPr>
            <p:grpSpPr>
              <a:xfrm>
                <a:off x="2971800" y="4648200"/>
                <a:ext cx="609600" cy="990600"/>
                <a:chOff x="2667000" y="2971799"/>
                <a:chExt cx="609600" cy="990600"/>
              </a:xfrm>
            </p:grpSpPr>
            <p:sp>
              <p:nvSpPr>
                <p:cNvPr id="175" name="Oval 174"/>
                <p:cNvSpPr/>
                <p:nvPr/>
              </p:nvSpPr>
              <p:spPr>
                <a:xfrm>
                  <a:off x="2819400" y="2971799"/>
                  <a:ext cx="304800" cy="304800"/>
                </a:xfrm>
                <a:prstGeom prst="ellips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76" name="Straight Connector 175"/>
                <p:cNvCxnSpPr>
                  <a:stCxn id="175" idx="4"/>
                </p:cNvCxnSpPr>
                <p:nvPr/>
              </p:nvCxnSpPr>
              <p:spPr>
                <a:xfrm rot="5400000">
                  <a:off x="2780506" y="3467099"/>
                  <a:ext cx="381794" cy="794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77" name="Straight Connector 176"/>
                <p:cNvCxnSpPr/>
                <p:nvPr/>
              </p:nvCxnSpPr>
              <p:spPr>
                <a:xfrm rot="5400000">
                  <a:off x="27051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78" name="Straight Connector 177"/>
                <p:cNvCxnSpPr/>
                <p:nvPr/>
              </p:nvCxnSpPr>
              <p:spPr>
                <a:xfrm rot="16200000" flipH="1">
                  <a:off x="29337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79" name="Straight Connector 178"/>
                <p:cNvCxnSpPr/>
                <p:nvPr/>
              </p:nvCxnSpPr>
              <p:spPr>
                <a:xfrm rot="10800000" flipV="1">
                  <a:off x="2971800" y="32765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80" name="Straight Connector 179"/>
                <p:cNvCxnSpPr/>
                <p:nvPr/>
              </p:nvCxnSpPr>
              <p:spPr>
                <a:xfrm>
                  <a:off x="2667000" y="3276599"/>
                  <a:ext cx="304801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</p:grpSp>
          <p:sp>
            <p:nvSpPr>
              <p:cNvPr id="174" name="Oval Callout 173"/>
              <p:cNvSpPr/>
              <p:nvPr/>
            </p:nvSpPr>
            <p:spPr>
              <a:xfrm>
                <a:off x="3352800" y="4343400"/>
                <a:ext cx="533400" cy="304800"/>
              </a:xfrm>
              <a:prstGeom prst="wedgeEllipseCallou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5</a:t>
                </a:r>
                <a:endParaRPr lang="en-US" dirty="0"/>
              </a:p>
            </p:txBody>
          </p:sp>
        </p:grpSp>
        <p:grpSp>
          <p:nvGrpSpPr>
            <p:cNvPr id="16" name="Group 180"/>
            <p:cNvGrpSpPr/>
            <p:nvPr/>
          </p:nvGrpSpPr>
          <p:grpSpPr>
            <a:xfrm>
              <a:off x="5410200" y="3581400"/>
              <a:ext cx="914400" cy="1295400"/>
              <a:chOff x="2971800" y="4343400"/>
              <a:chExt cx="914400" cy="1295400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17" name="Group 44"/>
              <p:cNvGrpSpPr/>
              <p:nvPr/>
            </p:nvGrpSpPr>
            <p:grpSpPr>
              <a:xfrm>
                <a:off x="2971800" y="4648200"/>
                <a:ext cx="609600" cy="990600"/>
                <a:chOff x="2667000" y="2971799"/>
                <a:chExt cx="609600" cy="990600"/>
              </a:xfrm>
            </p:grpSpPr>
            <p:sp>
              <p:nvSpPr>
                <p:cNvPr id="184" name="Oval 183"/>
                <p:cNvSpPr/>
                <p:nvPr/>
              </p:nvSpPr>
              <p:spPr>
                <a:xfrm>
                  <a:off x="2819400" y="2971799"/>
                  <a:ext cx="304800" cy="304800"/>
                </a:xfrm>
                <a:prstGeom prst="ellips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85" name="Straight Connector 184"/>
                <p:cNvCxnSpPr>
                  <a:stCxn id="184" idx="4"/>
                </p:cNvCxnSpPr>
                <p:nvPr/>
              </p:nvCxnSpPr>
              <p:spPr>
                <a:xfrm rot="5400000">
                  <a:off x="2780506" y="3467099"/>
                  <a:ext cx="381794" cy="794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86" name="Straight Connector 185"/>
                <p:cNvCxnSpPr/>
                <p:nvPr/>
              </p:nvCxnSpPr>
              <p:spPr>
                <a:xfrm rot="5400000">
                  <a:off x="27051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87" name="Straight Connector 186"/>
                <p:cNvCxnSpPr/>
                <p:nvPr/>
              </p:nvCxnSpPr>
              <p:spPr>
                <a:xfrm rot="16200000" flipH="1">
                  <a:off x="29337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88" name="Straight Connector 187"/>
                <p:cNvCxnSpPr/>
                <p:nvPr/>
              </p:nvCxnSpPr>
              <p:spPr>
                <a:xfrm rot="10800000" flipV="1">
                  <a:off x="2971800" y="32765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89" name="Straight Connector 188"/>
                <p:cNvCxnSpPr/>
                <p:nvPr/>
              </p:nvCxnSpPr>
              <p:spPr>
                <a:xfrm>
                  <a:off x="2667000" y="3276599"/>
                  <a:ext cx="304801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</p:grpSp>
          <p:sp>
            <p:nvSpPr>
              <p:cNvPr id="183" name="Oval Callout 182"/>
              <p:cNvSpPr/>
              <p:nvPr/>
            </p:nvSpPr>
            <p:spPr>
              <a:xfrm>
                <a:off x="3352800" y="4343400"/>
                <a:ext cx="533400" cy="304800"/>
              </a:xfrm>
              <a:prstGeom prst="wedgeEllipseCallou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3</a:t>
                </a:r>
                <a:endParaRPr lang="en-US" dirty="0"/>
              </a:p>
            </p:txBody>
          </p:sp>
        </p:grpSp>
        <p:grpSp>
          <p:nvGrpSpPr>
            <p:cNvPr id="18" name="Group 189"/>
            <p:cNvGrpSpPr/>
            <p:nvPr/>
          </p:nvGrpSpPr>
          <p:grpSpPr>
            <a:xfrm>
              <a:off x="3276600" y="2743200"/>
              <a:ext cx="914400" cy="1295400"/>
              <a:chOff x="2971800" y="4343400"/>
              <a:chExt cx="914400" cy="1295400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19" name="Group 44"/>
              <p:cNvGrpSpPr/>
              <p:nvPr/>
            </p:nvGrpSpPr>
            <p:grpSpPr>
              <a:xfrm>
                <a:off x="2971800" y="4648200"/>
                <a:ext cx="609600" cy="990600"/>
                <a:chOff x="2667000" y="2971799"/>
                <a:chExt cx="609600" cy="990600"/>
              </a:xfrm>
            </p:grpSpPr>
            <p:sp>
              <p:nvSpPr>
                <p:cNvPr id="193" name="Oval 192"/>
                <p:cNvSpPr/>
                <p:nvPr/>
              </p:nvSpPr>
              <p:spPr>
                <a:xfrm>
                  <a:off x="2819400" y="2971799"/>
                  <a:ext cx="304800" cy="304800"/>
                </a:xfrm>
                <a:prstGeom prst="ellips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94" name="Straight Connector 193"/>
                <p:cNvCxnSpPr>
                  <a:stCxn id="193" idx="4"/>
                </p:cNvCxnSpPr>
                <p:nvPr/>
              </p:nvCxnSpPr>
              <p:spPr>
                <a:xfrm rot="5400000">
                  <a:off x="2780506" y="3467099"/>
                  <a:ext cx="381794" cy="794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95" name="Straight Connector 194"/>
                <p:cNvCxnSpPr/>
                <p:nvPr/>
              </p:nvCxnSpPr>
              <p:spPr>
                <a:xfrm rot="5400000">
                  <a:off x="27051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96" name="Straight Connector 195"/>
                <p:cNvCxnSpPr/>
                <p:nvPr/>
              </p:nvCxnSpPr>
              <p:spPr>
                <a:xfrm rot="16200000" flipH="1">
                  <a:off x="29337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97" name="Straight Connector 196"/>
                <p:cNvCxnSpPr/>
                <p:nvPr/>
              </p:nvCxnSpPr>
              <p:spPr>
                <a:xfrm rot="10800000" flipV="1">
                  <a:off x="2971800" y="32765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98" name="Straight Connector 197"/>
                <p:cNvCxnSpPr/>
                <p:nvPr/>
              </p:nvCxnSpPr>
              <p:spPr>
                <a:xfrm>
                  <a:off x="2667000" y="3276599"/>
                  <a:ext cx="304801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</p:grpSp>
          <p:sp>
            <p:nvSpPr>
              <p:cNvPr id="192" name="Oval Callout 191"/>
              <p:cNvSpPr/>
              <p:nvPr/>
            </p:nvSpPr>
            <p:spPr>
              <a:xfrm>
                <a:off x="3352800" y="4343400"/>
                <a:ext cx="533400" cy="304800"/>
              </a:xfrm>
              <a:prstGeom prst="wedgeEllipseCallou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1</a:t>
                </a:r>
                <a:endParaRPr lang="en-US" dirty="0"/>
              </a:p>
            </p:txBody>
          </p:sp>
        </p:grpSp>
        <p:grpSp>
          <p:nvGrpSpPr>
            <p:cNvPr id="20" name="Group 198"/>
            <p:cNvGrpSpPr/>
            <p:nvPr/>
          </p:nvGrpSpPr>
          <p:grpSpPr>
            <a:xfrm>
              <a:off x="6553200" y="2667000"/>
              <a:ext cx="914400" cy="1295400"/>
              <a:chOff x="2971800" y="4343400"/>
              <a:chExt cx="914400" cy="1295400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21" name="Group 44"/>
              <p:cNvGrpSpPr/>
              <p:nvPr/>
            </p:nvGrpSpPr>
            <p:grpSpPr>
              <a:xfrm>
                <a:off x="2971800" y="4648200"/>
                <a:ext cx="609600" cy="990600"/>
                <a:chOff x="2667000" y="2971799"/>
                <a:chExt cx="609600" cy="990600"/>
              </a:xfrm>
            </p:grpSpPr>
            <p:sp>
              <p:nvSpPr>
                <p:cNvPr id="202" name="Oval 201"/>
                <p:cNvSpPr/>
                <p:nvPr/>
              </p:nvSpPr>
              <p:spPr>
                <a:xfrm>
                  <a:off x="2819400" y="2971799"/>
                  <a:ext cx="304800" cy="304800"/>
                </a:xfrm>
                <a:prstGeom prst="ellips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03" name="Straight Connector 202"/>
                <p:cNvCxnSpPr>
                  <a:stCxn id="202" idx="4"/>
                </p:cNvCxnSpPr>
                <p:nvPr/>
              </p:nvCxnSpPr>
              <p:spPr>
                <a:xfrm rot="5400000">
                  <a:off x="2780506" y="3467099"/>
                  <a:ext cx="381794" cy="794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204" name="Straight Connector 203"/>
                <p:cNvCxnSpPr/>
                <p:nvPr/>
              </p:nvCxnSpPr>
              <p:spPr>
                <a:xfrm rot="5400000">
                  <a:off x="27051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205" name="Straight Connector 204"/>
                <p:cNvCxnSpPr/>
                <p:nvPr/>
              </p:nvCxnSpPr>
              <p:spPr>
                <a:xfrm rot="16200000" flipH="1">
                  <a:off x="29337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206" name="Straight Connector 205"/>
                <p:cNvCxnSpPr/>
                <p:nvPr/>
              </p:nvCxnSpPr>
              <p:spPr>
                <a:xfrm rot="10800000" flipV="1">
                  <a:off x="2971800" y="32765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207" name="Straight Connector 206"/>
                <p:cNvCxnSpPr/>
                <p:nvPr/>
              </p:nvCxnSpPr>
              <p:spPr>
                <a:xfrm>
                  <a:off x="2667000" y="3276599"/>
                  <a:ext cx="304801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</p:grpSp>
          <p:sp>
            <p:nvSpPr>
              <p:cNvPr id="201" name="Oval Callout 200"/>
              <p:cNvSpPr/>
              <p:nvPr/>
            </p:nvSpPr>
            <p:spPr>
              <a:xfrm>
                <a:off x="3352800" y="4343400"/>
                <a:ext cx="533400" cy="304800"/>
              </a:xfrm>
              <a:prstGeom prst="wedgeEllipseCallou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5</a:t>
                </a:r>
                <a:endParaRPr lang="en-US" dirty="0"/>
              </a:p>
            </p:txBody>
          </p:sp>
        </p:grpSp>
        <p:grpSp>
          <p:nvGrpSpPr>
            <p:cNvPr id="22" name="Group 207"/>
            <p:cNvGrpSpPr/>
            <p:nvPr/>
          </p:nvGrpSpPr>
          <p:grpSpPr>
            <a:xfrm>
              <a:off x="1981200" y="2895600"/>
              <a:ext cx="914400" cy="1295400"/>
              <a:chOff x="2971800" y="4343400"/>
              <a:chExt cx="914400" cy="1295400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23" name="Group 44"/>
              <p:cNvGrpSpPr/>
              <p:nvPr/>
            </p:nvGrpSpPr>
            <p:grpSpPr>
              <a:xfrm>
                <a:off x="2971800" y="4648200"/>
                <a:ext cx="609600" cy="990600"/>
                <a:chOff x="2667000" y="2971799"/>
                <a:chExt cx="609600" cy="990600"/>
              </a:xfrm>
            </p:grpSpPr>
            <p:sp>
              <p:nvSpPr>
                <p:cNvPr id="211" name="Oval 210"/>
                <p:cNvSpPr/>
                <p:nvPr/>
              </p:nvSpPr>
              <p:spPr>
                <a:xfrm>
                  <a:off x="2819400" y="2971799"/>
                  <a:ext cx="304800" cy="304800"/>
                </a:xfrm>
                <a:prstGeom prst="ellips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12" name="Straight Connector 211"/>
                <p:cNvCxnSpPr>
                  <a:stCxn id="211" idx="4"/>
                </p:cNvCxnSpPr>
                <p:nvPr/>
              </p:nvCxnSpPr>
              <p:spPr>
                <a:xfrm rot="5400000">
                  <a:off x="2780506" y="3467099"/>
                  <a:ext cx="381794" cy="794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213" name="Straight Connector 212"/>
                <p:cNvCxnSpPr/>
                <p:nvPr/>
              </p:nvCxnSpPr>
              <p:spPr>
                <a:xfrm rot="5400000">
                  <a:off x="27051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214" name="Straight Connector 213"/>
                <p:cNvCxnSpPr/>
                <p:nvPr/>
              </p:nvCxnSpPr>
              <p:spPr>
                <a:xfrm rot="16200000" flipH="1">
                  <a:off x="29337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215" name="Straight Connector 214"/>
                <p:cNvCxnSpPr/>
                <p:nvPr/>
              </p:nvCxnSpPr>
              <p:spPr>
                <a:xfrm rot="10800000" flipV="1">
                  <a:off x="2971800" y="32765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216" name="Straight Connector 215"/>
                <p:cNvCxnSpPr/>
                <p:nvPr/>
              </p:nvCxnSpPr>
              <p:spPr>
                <a:xfrm>
                  <a:off x="2667000" y="3276599"/>
                  <a:ext cx="304801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</p:grpSp>
          <p:sp>
            <p:nvSpPr>
              <p:cNvPr id="210" name="Oval Callout 209"/>
              <p:cNvSpPr/>
              <p:nvPr/>
            </p:nvSpPr>
            <p:spPr>
              <a:xfrm>
                <a:off x="3352800" y="4343400"/>
                <a:ext cx="533400" cy="304800"/>
              </a:xfrm>
              <a:prstGeom prst="wedgeEllipseCallou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 smtClean="0">
                    <a:solidFill>
                      <a:srgbClr val="FF0000"/>
                    </a:solidFill>
                  </a:rPr>
                  <a:t>?</a:t>
                </a:r>
                <a:endParaRPr lang="en-US" b="1" dirty="0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24" name="Group 216"/>
            <p:cNvGrpSpPr/>
            <p:nvPr/>
          </p:nvGrpSpPr>
          <p:grpSpPr>
            <a:xfrm>
              <a:off x="1219200" y="5257800"/>
              <a:ext cx="914400" cy="1295400"/>
              <a:chOff x="2971800" y="4343400"/>
              <a:chExt cx="914400" cy="1295400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25" name="Group 44"/>
              <p:cNvGrpSpPr/>
              <p:nvPr/>
            </p:nvGrpSpPr>
            <p:grpSpPr>
              <a:xfrm>
                <a:off x="2971800" y="4648200"/>
                <a:ext cx="609600" cy="990600"/>
                <a:chOff x="2667000" y="2971799"/>
                <a:chExt cx="609600" cy="990600"/>
              </a:xfrm>
            </p:grpSpPr>
            <p:sp>
              <p:nvSpPr>
                <p:cNvPr id="220" name="Oval 219"/>
                <p:cNvSpPr/>
                <p:nvPr/>
              </p:nvSpPr>
              <p:spPr>
                <a:xfrm>
                  <a:off x="2819400" y="2971799"/>
                  <a:ext cx="304800" cy="304800"/>
                </a:xfrm>
                <a:prstGeom prst="ellips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21" name="Straight Connector 220"/>
                <p:cNvCxnSpPr>
                  <a:stCxn id="220" idx="4"/>
                </p:cNvCxnSpPr>
                <p:nvPr/>
              </p:nvCxnSpPr>
              <p:spPr>
                <a:xfrm rot="5400000">
                  <a:off x="2780506" y="3467099"/>
                  <a:ext cx="381794" cy="794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222" name="Straight Connector 221"/>
                <p:cNvCxnSpPr/>
                <p:nvPr/>
              </p:nvCxnSpPr>
              <p:spPr>
                <a:xfrm rot="5400000">
                  <a:off x="27051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223" name="Straight Connector 222"/>
                <p:cNvCxnSpPr/>
                <p:nvPr/>
              </p:nvCxnSpPr>
              <p:spPr>
                <a:xfrm rot="16200000" flipH="1">
                  <a:off x="29337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224" name="Straight Connector 223"/>
                <p:cNvCxnSpPr/>
                <p:nvPr/>
              </p:nvCxnSpPr>
              <p:spPr>
                <a:xfrm rot="10800000" flipV="1">
                  <a:off x="2971800" y="32765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225" name="Straight Connector 224"/>
                <p:cNvCxnSpPr/>
                <p:nvPr/>
              </p:nvCxnSpPr>
              <p:spPr>
                <a:xfrm>
                  <a:off x="2667000" y="3276599"/>
                  <a:ext cx="304801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</p:grpSp>
          <p:sp>
            <p:nvSpPr>
              <p:cNvPr id="219" name="Oval Callout 218"/>
              <p:cNvSpPr/>
              <p:nvPr/>
            </p:nvSpPr>
            <p:spPr>
              <a:xfrm>
                <a:off x="3352800" y="4343400"/>
                <a:ext cx="533400" cy="304800"/>
              </a:xfrm>
              <a:prstGeom prst="wedgeEllipseCallou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 smtClean="0">
                    <a:solidFill>
                      <a:srgbClr val="FF0000"/>
                    </a:solidFill>
                  </a:rPr>
                  <a:t>?</a:t>
                </a:r>
                <a:endParaRPr lang="en-US" b="1" dirty="0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26" name="Group 234"/>
            <p:cNvGrpSpPr/>
            <p:nvPr/>
          </p:nvGrpSpPr>
          <p:grpSpPr>
            <a:xfrm>
              <a:off x="6019800" y="533400"/>
              <a:ext cx="914400" cy="1295400"/>
              <a:chOff x="2971800" y="4343400"/>
              <a:chExt cx="914400" cy="1295400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27" name="Group 44"/>
              <p:cNvGrpSpPr/>
              <p:nvPr/>
            </p:nvGrpSpPr>
            <p:grpSpPr>
              <a:xfrm>
                <a:off x="2971800" y="4648200"/>
                <a:ext cx="609600" cy="990600"/>
                <a:chOff x="2667000" y="2971799"/>
                <a:chExt cx="609600" cy="990600"/>
              </a:xfrm>
            </p:grpSpPr>
            <p:sp>
              <p:nvSpPr>
                <p:cNvPr id="238" name="Oval 237"/>
                <p:cNvSpPr/>
                <p:nvPr/>
              </p:nvSpPr>
              <p:spPr>
                <a:xfrm>
                  <a:off x="2819400" y="2971799"/>
                  <a:ext cx="304800" cy="304800"/>
                </a:xfrm>
                <a:prstGeom prst="ellips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39" name="Straight Connector 238"/>
                <p:cNvCxnSpPr>
                  <a:stCxn id="238" idx="4"/>
                </p:cNvCxnSpPr>
                <p:nvPr/>
              </p:nvCxnSpPr>
              <p:spPr>
                <a:xfrm rot="5400000">
                  <a:off x="2780506" y="3467099"/>
                  <a:ext cx="381794" cy="794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240" name="Straight Connector 239"/>
                <p:cNvCxnSpPr/>
                <p:nvPr/>
              </p:nvCxnSpPr>
              <p:spPr>
                <a:xfrm rot="5400000">
                  <a:off x="27051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241" name="Straight Connector 240"/>
                <p:cNvCxnSpPr/>
                <p:nvPr/>
              </p:nvCxnSpPr>
              <p:spPr>
                <a:xfrm rot="16200000" flipH="1">
                  <a:off x="29337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242" name="Straight Connector 241"/>
                <p:cNvCxnSpPr/>
                <p:nvPr/>
              </p:nvCxnSpPr>
              <p:spPr>
                <a:xfrm rot="10800000" flipV="1">
                  <a:off x="2971800" y="32765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243" name="Straight Connector 242"/>
                <p:cNvCxnSpPr/>
                <p:nvPr/>
              </p:nvCxnSpPr>
              <p:spPr>
                <a:xfrm>
                  <a:off x="2667000" y="3276599"/>
                  <a:ext cx="304801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</p:grpSp>
          <p:sp>
            <p:nvSpPr>
              <p:cNvPr id="237" name="Oval Callout 236"/>
              <p:cNvSpPr/>
              <p:nvPr/>
            </p:nvSpPr>
            <p:spPr>
              <a:xfrm>
                <a:off x="3352800" y="4343400"/>
                <a:ext cx="533400" cy="304800"/>
              </a:xfrm>
              <a:prstGeom prst="wedgeEllipseCallou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1</a:t>
                </a:r>
                <a:endParaRPr lang="en-US" dirty="0"/>
              </a:p>
            </p:txBody>
          </p:sp>
        </p:grpSp>
        <p:grpSp>
          <p:nvGrpSpPr>
            <p:cNvPr id="28" name="Group 243"/>
            <p:cNvGrpSpPr/>
            <p:nvPr/>
          </p:nvGrpSpPr>
          <p:grpSpPr>
            <a:xfrm>
              <a:off x="6705600" y="838200"/>
              <a:ext cx="914400" cy="1295400"/>
              <a:chOff x="2971800" y="4343400"/>
              <a:chExt cx="914400" cy="1295400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29" name="Group 44"/>
              <p:cNvGrpSpPr/>
              <p:nvPr/>
            </p:nvGrpSpPr>
            <p:grpSpPr>
              <a:xfrm>
                <a:off x="2971800" y="4648200"/>
                <a:ext cx="609600" cy="990600"/>
                <a:chOff x="2667000" y="2971799"/>
                <a:chExt cx="609600" cy="990600"/>
              </a:xfrm>
            </p:grpSpPr>
            <p:sp>
              <p:nvSpPr>
                <p:cNvPr id="247" name="Oval 246"/>
                <p:cNvSpPr/>
                <p:nvPr/>
              </p:nvSpPr>
              <p:spPr>
                <a:xfrm>
                  <a:off x="2819400" y="2971799"/>
                  <a:ext cx="304800" cy="304800"/>
                </a:xfrm>
                <a:prstGeom prst="ellips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48" name="Straight Connector 247"/>
                <p:cNvCxnSpPr>
                  <a:stCxn id="247" idx="4"/>
                </p:cNvCxnSpPr>
                <p:nvPr/>
              </p:nvCxnSpPr>
              <p:spPr>
                <a:xfrm rot="5400000">
                  <a:off x="2780506" y="3467099"/>
                  <a:ext cx="381794" cy="794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249" name="Straight Connector 248"/>
                <p:cNvCxnSpPr/>
                <p:nvPr/>
              </p:nvCxnSpPr>
              <p:spPr>
                <a:xfrm rot="5400000">
                  <a:off x="27051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250" name="Straight Connector 249"/>
                <p:cNvCxnSpPr/>
                <p:nvPr/>
              </p:nvCxnSpPr>
              <p:spPr>
                <a:xfrm rot="16200000" flipH="1">
                  <a:off x="29337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251" name="Straight Connector 250"/>
                <p:cNvCxnSpPr/>
                <p:nvPr/>
              </p:nvCxnSpPr>
              <p:spPr>
                <a:xfrm rot="10800000" flipV="1">
                  <a:off x="2971800" y="32765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252" name="Straight Connector 251"/>
                <p:cNvCxnSpPr/>
                <p:nvPr/>
              </p:nvCxnSpPr>
              <p:spPr>
                <a:xfrm>
                  <a:off x="2667000" y="3276599"/>
                  <a:ext cx="304801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</p:grpSp>
          <p:sp>
            <p:nvSpPr>
              <p:cNvPr id="246" name="Oval Callout 245"/>
              <p:cNvSpPr/>
              <p:nvPr/>
            </p:nvSpPr>
            <p:spPr>
              <a:xfrm>
                <a:off x="3352800" y="4343400"/>
                <a:ext cx="533400" cy="304800"/>
              </a:xfrm>
              <a:prstGeom prst="wedgeEllipseCallou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 smtClean="0">
                    <a:solidFill>
                      <a:srgbClr val="FF0000"/>
                    </a:solidFill>
                  </a:rPr>
                  <a:t>?</a:t>
                </a:r>
                <a:endParaRPr lang="en-US" b="1" dirty="0">
                  <a:solidFill>
                    <a:srgbClr val="FF0000"/>
                  </a:solidFill>
                </a:endParaRPr>
              </a:p>
            </p:txBody>
          </p:sp>
        </p:grpSp>
      </p:grpSp>
      <p:sp>
        <p:nvSpPr>
          <p:cNvPr id="358" name="Title 35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Recommender Systems</a:t>
            </a:r>
            <a:endParaRPr lang="en-US" dirty="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Rating using User Clusters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Clustering can be used to find groups of similar users</a:t>
            </a:r>
          </a:p>
          <a:p>
            <a:r>
              <a:rPr lang="en-US" dirty="0" smtClean="0"/>
              <a:t>Measure user/user similarity using rating correlation: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Use average rating of other users within the same cluster to rate unseen items:</a:t>
            </a:r>
          </a:p>
        </p:txBody>
      </p:sp>
      <p:pic>
        <p:nvPicPr>
          <p:cNvPr id="13" name="Content Placeholder 8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438395" y="5841490"/>
            <a:ext cx="4267208" cy="711710"/>
          </a:xfrm>
          <a:prstGeom prst="rect">
            <a:avLst/>
          </a:prstGeom>
          <a:noFill/>
        </p:spPr>
      </p:pic>
      <p:pic>
        <p:nvPicPr>
          <p:cNvPr id="14" name="Content Placeholder 4" descr="TP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41748" y="3759706"/>
            <a:ext cx="5460503" cy="88849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User Tags and Manual Indexing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Then: Library card catalogs</a:t>
            </a:r>
          </a:p>
          <a:p>
            <a:pPr lvl="1"/>
            <a:r>
              <a:rPr lang="en-US" dirty="0" smtClean="0"/>
              <a:t>Indexing terms chosen with search in mind</a:t>
            </a:r>
          </a:p>
          <a:p>
            <a:pPr lvl="1"/>
            <a:r>
              <a:rPr lang="en-US" dirty="0" smtClean="0"/>
              <a:t>Experts generate indexing terms</a:t>
            </a:r>
          </a:p>
          <a:p>
            <a:pPr lvl="1"/>
            <a:r>
              <a:rPr lang="en-US" dirty="0" smtClean="0"/>
              <a:t>Terms are very high quality</a:t>
            </a:r>
          </a:p>
          <a:p>
            <a:pPr lvl="1"/>
            <a:r>
              <a:rPr lang="en-US" dirty="0" smtClean="0"/>
              <a:t>Terms chosen from controlled vocabulary</a:t>
            </a:r>
          </a:p>
          <a:p>
            <a:r>
              <a:rPr lang="en-US" dirty="0" smtClean="0"/>
              <a:t>Now: Social media tagging</a:t>
            </a:r>
          </a:p>
          <a:p>
            <a:pPr lvl="1"/>
            <a:r>
              <a:rPr lang="en-US" dirty="0" smtClean="0"/>
              <a:t>Tags not always chosen with search in mind</a:t>
            </a:r>
          </a:p>
          <a:p>
            <a:pPr lvl="1"/>
            <a:r>
              <a:rPr lang="en-US" dirty="0" smtClean="0"/>
              <a:t>Users generate tags</a:t>
            </a:r>
          </a:p>
          <a:p>
            <a:pPr lvl="1"/>
            <a:r>
              <a:rPr lang="en-US" dirty="0" smtClean="0"/>
              <a:t>Tags can be noisy or even incorrect</a:t>
            </a:r>
          </a:p>
          <a:p>
            <a:pPr lvl="1"/>
            <a:r>
              <a:rPr lang="en-US" dirty="0" smtClean="0"/>
              <a:t>Tags chosen from </a:t>
            </a:r>
            <a:r>
              <a:rPr lang="en-US" i="1" dirty="0" err="1" smtClean="0"/>
              <a:t>folksonomies</a:t>
            </a:r>
            <a:endParaRPr lang="en-US"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7" name="Group 136"/>
          <p:cNvGrpSpPr>
            <a:grpSpLocks noChangeAspect="1"/>
          </p:cNvGrpSpPr>
          <p:nvPr/>
        </p:nvGrpSpPr>
        <p:grpSpPr>
          <a:xfrm>
            <a:off x="1143000" y="1447800"/>
            <a:ext cx="6858000" cy="5143500"/>
            <a:chOff x="0" y="0"/>
            <a:chExt cx="9144000" cy="6858000"/>
          </a:xfrm>
        </p:grpSpPr>
        <p:sp>
          <p:nvSpPr>
            <p:cNvPr id="266" name="Rectangle 265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" name="Group 125"/>
            <p:cNvGrpSpPr/>
            <p:nvPr/>
          </p:nvGrpSpPr>
          <p:grpSpPr>
            <a:xfrm>
              <a:off x="7696200" y="3352800"/>
              <a:ext cx="914400" cy="1295400"/>
              <a:chOff x="2971800" y="4343400"/>
              <a:chExt cx="914400" cy="1295400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3" name="Group 44"/>
              <p:cNvGrpSpPr/>
              <p:nvPr/>
            </p:nvGrpSpPr>
            <p:grpSpPr>
              <a:xfrm>
                <a:off x="2971800" y="4648200"/>
                <a:ext cx="609600" cy="990600"/>
                <a:chOff x="2667000" y="2971799"/>
                <a:chExt cx="609600" cy="990600"/>
              </a:xfrm>
            </p:grpSpPr>
            <p:sp>
              <p:nvSpPr>
                <p:cNvPr id="46" name="Oval 45"/>
                <p:cNvSpPr/>
                <p:nvPr/>
              </p:nvSpPr>
              <p:spPr>
                <a:xfrm>
                  <a:off x="2819400" y="2971799"/>
                  <a:ext cx="304800" cy="304800"/>
                </a:xfrm>
                <a:prstGeom prst="ellips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47" name="Straight Connector 46"/>
                <p:cNvCxnSpPr>
                  <a:stCxn id="46" idx="4"/>
                </p:cNvCxnSpPr>
                <p:nvPr/>
              </p:nvCxnSpPr>
              <p:spPr>
                <a:xfrm rot="5400000">
                  <a:off x="2780506" y="3467099"/>
                  <a:ext cx="381794" cy="794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48" name="Straight Connector 47"/>
                <p:cNvCxnSpPr/>
                <p:nvPr/>
              </p:nvCxnSpPr>
              <p:spPr>
                <a:xfrm rot="5400000">
                  <a:off x="27051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49" name="Straight Connector 48"/>
                <p:cNvCxnSpPr/>
                <p:nvPr/>
              </p:nvCxnSpPr>
              <p:spPr>
                <a:xfrm rot="16200000" flipH="1">
                  <a:off x="29337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50" name="Straight Connector 49"/>
                <p:cNvCxnSpPr/>
                <p:nvPr/>
              </p:nvCxnSpPr>
              <p:spPr>
                <a:xfrm rot="10800000" flipV="1">
                  <a:off x="2971800" y="32765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51" name="Straight Connector 50"/>
                <p:cNvCxnSpPr/>
                <p:nvPr/>
              </p:nvCxnSpPr>
              <p:spPr>
                <a:xfrm>
                  <a:off x="2667000" y="3276599"/>
                  <a:ext cx="304801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</p:grpSp>
          <p:sp>
            <p:nvSpPr>
              <p:cNvPr id="125" name="Oval Callout 124"/>
              <p:cNvSpPr/>
              <p:nvPr/>
            </p:nvSpPr>
            <p:spPr>
              <a:xfrm>
                <a:off x="3352800" y="4343400"/>
                <a:ext cx="533400" cy="304800"/>
              </a:xfrm>
              <a:prstGeom prst="wedgeEllipseCallou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4</a:t>
                </a:r>
                <a:endParaRPr lang="en-US" dirty="0"/>
              </a:p>
            </p:txBody>
          </p:sp>
        </p:grpSp>
        <p:grpSp>
          <p:nvGrpSpPr>
            <p:cNvPr id="4" name="Group 126"/>
            <p:cNvGrpSpPr/>
            <p:nvPr/>
          </p:nvGrpSpPr>
          <p:grpSpPr>
            <a:xfrm>
              <a:off x="1600200" y="1219200"/>
              <a:ext cx="914400" cy="1295400"/>
              <a:chOff x="2971800" y="4343400"/>
              <a:chExt cx="914400" cy="1295400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5" name="Group 44"/>
              <p:cNvGrpSpPr/>
              <p:nvPr/>
            </p:nvGrpSpPr>
            <p:grpSpPr>
              <a:xfrm>
                <a:off x="2971800" y="4648200"/>
                <a:ext cx="609600" cy="990600"/>
                <a:chOff x="2667000" y="2971799"/>
                <a:chExt cx="609600" cy="990600"/>
              </a:xfrm>
            </p:grpSpPr>
            <p:sp>
              <p:nvSpPr>
                <p:cNvPr id="130" name="Oval 129"/>
                <p:cNvSpPr/>
                <p:nvPr/>
              </p:nvSpPr>
              <p:spPr>
                <a:xfrm>
                  <a:off x="2819400" y="2971799"/>
                  <a:ext cx="304800" cy="304800"/>
                </a:xfrm>
                <a:prstGeom prst="ellips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31" name="Straight Connector 130"/>
                <p:cNvCxnSpPr>
                  <a:stCxn id="130" idx="4"/>
                </p:cNvCxnSpPr>
                <p:nvPr/>
              </p:nvCxnSpPr>
              <p:spPr>
                <a:xfrm rot="5400000">
                  <a:off x="2780506" y="3467099"/>
                  <a:ext cx="381794" cy="794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32" name="Straight Connector 131"/>
                <p:cNvCxnSpPr/>
                <p:nvPr/>
              </p:nvCxnSpPr>
              <p:spPr>
                <a:xfrm rot="5400000">
                  <a:off x="27051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33" name="Straight Connector 132"/>
                <p:cNvCxnSpPr/>
                <p:nvPr/>
              </p:nvCxnSpPr>
              <p:spPr>
                <a:xfrm rot="16200000" flipH="1">
                  <a:off x="29337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34" name="Straight Connector 133"/>
                <p:cNvCxnSpPr/>
                <p:nvPr/>
              </p:nvCxnSpPr>
              <p:spPr>
                <a:xfrm rot="10800000" flipV="1">
                  <a:off x="2971800" y="32765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35" name="Straight Connector 134"/>
                <p:cNvCxnSpPr/>
                <p:nvPr/>
              </p:nvCxnSpPr>
              <p:spPr>
                <a:xfrm>
                  <a:off x="2667000" y="3276599"/>
                  <a:ext cx="304801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</p:grpSp>
          <p:sp>
            <p:nvSpPr>
              <p:cNvPr id="129" name="Oval Callout 128"/>
              <p:cNvSpPr/>
              <p:nvPr/>
            </p:nvSpPr>
            <p:spPr>
              <a:xfrm>
                <a:off x="3352800" y="4343400"/>
                <a:ext cx="533400" cy="304800"/>
              </a:xfrm>
              <a:prstGeom prst="wedgeEllipseCallou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1</a:t>
                </a:r>
                <a:endParaRPr lang="en-US" dirty="0"/>
              </a:p>
            </p:txBody>
          </p:sp>
        </p:grpSp>
        <p:grpSp>
          <p:nvGrpSpPr>
            <p:cNvPr id="6" name="Group 135"/>
            <p:cNvGrpSpPr/>
            <p:nvPr/>
          </p:nvGrpSpPr>
          <p:grpSpPr>
            <a:xfrm>
              <a:off x="2819400" y="1295400"/>
              <a:ext cx="914400" cy="1295400"/>
              <a:chOff x="2971800" y="4343400"/>
              <a:chExt cx="914400" cy="1295400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7" name="Group 44"/>
              <p:cNvGrpSpPr/>
              <p:nvPr/>
            </p:nvGrpSpPr>
            <p:grpSpPr>
              <a:xfrm>
                <a:off x="2971800" y="4648200"/>
                <a:ext cx="609600" cy="990600"/>
                <a:chOff x="2667000" y="2971799"/>
                <a:chExt cx="609600" cy="990600"/>
              </a:xfrm>
            </p:grpSpPr>
            <p:sp>
              <p:nvSpPr>
                <p:cNvPr id="139" name="Oval 138"/>
                <p:cNvSpPr/>
                <p:nvPr/>
              </p:nvSpPr>
              <p:spPr>
                <a:xfrm>
                  <a:off x="2819400" y="2971799"/>
                  <a:ext cx="304800" cy="304800"/>
                </a:xfrm>
                <a:prstGeom prst="ellips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40" name="Straight Connector 139"/>
                <p:cNvCxnSpPr>
                  <a:stCxn id="139" idx="4"/>
                </p:cNvCxnSpPr>
                <p:nvPr/>
              </p:nvCxnSpPr>
              <p:spPr>
                <a:xfrm rot="5400000">
                  <a:off x="2780506" y="3467099"/>
                  <a:ext cx="381794" cy="794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41" name="Straight Connector 140"/>
                <p:cNvCxnSpPr/>
                <p:nvPr/>
              </p:nvCxnSpPr>
              <p:spPr>
                <a:xfrm rot="5400000">
                  <a:off x="27051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42" name="Straight Connector 141"/>
                <p:cNvCxnSpPr/>
                <p:nvPr/>
              </p:nvCxnSpPr>
              <p:spPr>
                <a:xfrm rot="16200000" flipH="1">
                  <a:off x="29337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43" name="Straight Connector 142"/>
                <p:cNvCxnSpPr/>
                <p:nvPr/>
              </p:nvCxnSpPr>
              <p:spPr>
                <a:xfrm rot="10800000" flipV="1">
                  <a:off x="2971800" y="32765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44" name="Straight Connector 143"/>
                <p:cNvCxnSpPr/>
                <p:nvPr/>
              </p:nvCxnSpPr>
              <p:spPr>
                <a:xfrm>
                  <a:off x="2667000" y="3276599"/>
                  <a:ext cx="304801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</p:grpSp>
          <p:sp>
            <p:nvSpPr>
              <p:cNvPr id="138" name="Oval Callout 137"/>
              <p:cNvSpPr/>
              <p:nvPr/>
            </p:nvSpPr>
            <p:spPr>
              <a:xfrm>
                <a:off x="3352800" y="4343400"/>
                <a:ext cx="533400" cy="304800"/>
              </a:xfrm>
              <a:prstGeom prst="wedgeEllipseCallou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1</a:t>
                </a:r>
                <a:endParaRPr lang="en-US" dirty="0"/>
              </a:p>
            </p:txBody>
          </p:sp>
        </p:grpSp>
        <p:grpSp>
          <p:nvGrpSpPr>
            <p:cNvPr id="8" name="Group 144"/>
            <p:cNvGrpSpPr/>
            <p:nvPr/>
          </p:nvGrpSpPr>
          <p:grpSpPr>
            <a:xfrm>
              <a:off x="762000" y="2590800"/>
              <a:ext cx="914400" cy="1295400"/>
              <a:chOff x="2971800" y="4343400"/>
              <a:chExt cx="914400" cy="1295400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9" name="Group 44"/>
              <p:cNvGrpSpPr/>
              <p:nvPr/>
            </p:nvGrpSpPr>
            <p:grpSpPr>
              <a:xfrm>
                <a:off x="2971800" y="4648200"/>
                <a:ext cx="609600" cy="990600"/>
                <a:chOff x="2667000" y="2971799"/>
                <a:chExt cx="609600" cy="990600"/>
              </a:xfrm>
            </p:grpSpPr>
            <p:sp>
              <p:nvSpPr>
                <p:cNvPr id="148" name="Oval 147"/>
                <p:cNvSpPr/>
                <p:nvPr/>
              </p:nvSpPr>
              <p:spPr>
                <a:xfrm>
                  <a:off x="2819400" y="2971799"/>
                  <a:ext cx="304800" cy="304800"/>
                </a:xfrm>
                <a:prstGeom prst="ellips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49" name="Straight Connector 148"/>
                <p:cNvCxnSpPr>
                  <a:stCxn id="148" idx="4"/>
                </p:cNvCxnSpPr>
                <p:nvPr/>
              </p:nvCxnSpPr>
              <p:spPr>
                <a:xfrm rot="5400000">
                  <a:off x="2780506" y="3467099"/>
                  <a:ext cx="381794" cy="794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50" name="Straight Connector 149"/>
                <p:cNvCxnSpPr/>
                <p:nvPr/>
              </p:nvCxnSpPr>
              <p:spPr>
                <a:xfrm rot="5400000">
                  <a:off x="27051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51" name="Straight Connector 150"/>
                <p:cNvCxnSpPr/>
                <p:nvPr/>
              </p:nvCxnSpPr>
              <p:spPr>
                <a:xfrm rot="16200000" flipH="1">
                  <a:off x="29337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52" name="Straight Connector 151"/>
                <p:cNvCxnSpPr/>
                <p:nvPr/>
              </p:nvCxnSpPr>
              <p:spPr>
                <a:xfrm rot="10800000" flipV="1">
                  <a:off x="2971800" y="32765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53" name="Straight Connector 152"/>
                <p:cNvCxnSpPr/>
                <p:nvPr/>
              </p:nvCxnSpPr>
              <p:spPr>
                <a:xfrm>
                  <a:off x="2667000" y="3276599"/>
                  <a:ext cx="304801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</p:grpSp>
          <p:sp>
            <p:nvSpPr>
              <p:cNvPr id="147" name="Oval Callout 146"/>
              <p:cNvSpPr/>
              <p:nvPr/>
            </p:nvSpPr>
            <p:spPr>
              <a:xfrm>
                <a:off x="3352800" y="4343400"/>
                <a:ext cx="533400" cy="304800"/>
              </a:xfrm>
              <a:prstGeom prst="wedgeEllipseCallou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2</a:t>
                </a:r>
                <a:endParaRPr lang="en-US" dirty="0"/>
              </a:p>
            </p:txBody>
          </p:sp>
        </p:grpSp>
        <p:grpSp>
          <p:nvGrpSpPr>
            <p:cNvPr id="10" name="Group 153"/>
            <p:cNvGrpSpPr/>
            <p:nvPr/>
          </p:nvGrpSpPr>
          <p:grpSpPr>
            <a:xfrm>
              <a:off x="7315200" y="5105400"/>
              <a:ext cx="914400" cy="1295400"/>
              <a:chOff x="2971800" y="4343400"/>
              <a:chExt cx="914400" cy="1295400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11" name="Group 44"/>
              <p:cNvGrpSpPr/>
              <p:nvPr/>
            </p:nvGrpSpPr>
            <p:grpSpPr>
              <a:xfrm>
                <a:off x="2971800" y="4648200"/>
                <a:ext cx="609600" cy="990600"/>
                <a:chOff x="2667000" y="2971799"/>
                <a:chExt cx="609600" cy="990600"/>
              </a:xfrm>
            </p:grpSpPr>
            <p:sp>
              <p:nvSpPr>
                <p:cNvPr id="157" name="Oval 156"/>
                <p:cNvSpPr/>
                <p:nvPr/>
              </p:nvSpPr>
              <p:spPr>
                <a:xfrm>
                  <a:off x="2819400" y="2971799"/>
                  <a:ext cx="304800" cy="304800"/>
                </a:xfrm>
                <a:prstGeom prst="ellips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58" name="Straight Connector 157"/>
                <p:cNvCxnSpPr>
                  <a:stCxn id="157" idx="4"/>
                </p:cNvCxnSpPr>
                <p:nvPr/>
              </p:nvCxnSpPr>
              <p:spPr>
                <a:xfrm rot="5400000">
                  <a:off x="2780506" y="3467099"/>
                  <a:ext cx="381794" cy="794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59" name="Straight Connector 158"/>
                <p:cNvCxnSpPr/>
                <p:nvPr/>
              </p:nvCxnSpPr>
              <p:spPr>
                <a:xfrm rot="5400000">
                  <a:off x="27051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60" name="Straight Connector 159"/>
                <p:cNvCxnSpPr/>
                <p:nvPr/>
              </p:nvCxnSpPr>
              <p:spPr>
                <a:xfrm rot="16200000" flipH="1">
                  <a:off x="29337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61" name="Straight Connector 160"/>
                <p:cNvCxnSpPr/>
                <p:nvPr/>
              </p:nvCxnSpPr>
              <p:spPr>
                <a:xfrm rot="10800000" flipV="1">
                  <a:off x="2971800" y="32765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62" name="Straight Connector 161"/>
                <p:cNvCxnSpPr/>
                <p:nvPr/>
              </p:nvCxnSpPr>
              <p:spPr>
                <a:xfrm>
                  <a:off x="2667000" y="3276599"/>
                  <a:ext cx="304801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</p:grpSp>
          <p:sp>
            <p:nvSpPr>
              <p:cNvPr id="156" name="Oval Callout 155"/>
              <p:cNvSpPr/>
              <p:nvPr/>
            </p:nvSpPr>
            <p:spPr>
              <a:xfrm>
                <a:off x="3352800" y="4343400"/>
                <a:ext cx="533400" cy="304800"/>
              </a:xfrm>
              <a:prstGeom prst="wedgeEllipseCallou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5</a:t>
                </a:r>
                <a:endParaRPr lang="en-US" dirty="0"/>
              </a:p>
            </p:txBody>
          </p:sp>
        </p:grpSp>
        <p:grpSp>
          <p:nvGrpSpPr>
            <p:cNvPr id="12" name="Group 162"/>
            <p:cNvGrpSpPr/>
            <p:nvPr/>
          </p:nvGrpSpPr>
          <p:grpSpPr>
            <a:xfrm>
              <a:off x="6400800" y="4114800"/>
              <a:ext cx="914400" cy="1295400"/>
              <a:chOff x="2971800" y="4343400"/>
              <a:chExt cx="914400" cy="1295400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13" name="Group 44"/>
              <p:cNvGrpSpPr/>
              <p:nvPr/>
            </p:nvGrpSpPr>
            <p:grpSpPr>
              <a:xfrm>
                <a:off x="2971800" y="4648200"/>
                <a:ext cx="609600" cy="990600"/>
                <a:chOff x="2667000" y="2971799"/>
                <a:chExt cx="609600" cy="990600"/>
              </a:xfrm>
            </p:grpSpPr>
            <p:sp>
              <p:nvSpPr>
                <p:cNvPr id="166" name="Oval 165"/>
                <p:cNvSpPr/>
                <p:nvPr/>
              </p:nvSpPr>
              <p:spPr>
                <a:xfrm>
                  <a:off x="2819400" y="2971799"/>
                  <a:ext cx="304800" cy="304800"/>
                </a:xfrm>
                <a:prstGeom prst="ellips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67" name="Straight Connector 166"/>
                <p:cNvCxnSpPr>
                  <a:stCxn id="166" idx="4"/>
                </p:cNvCxnSpPr>
                <p:nvPr/>
              </p:nvCxnSpPr>
              <p:spPr>
                <a:xfrm rot="5400000">
                  <a:off x="2780506" y="3467099"/>
                  <a:ext cx="381794" cy="794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68" name="Straight Connector 167"/>
                <p:cNvCxnSpPr/>
                <p:nvPr/>
              </p:nvCxnSpPr>
              <p:spPr>
                <a:xfrm rot="5400000">
                  <a:off x="27051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69" name="Straight Connector 168"/>
                <p:cNvCxnSpPr/>
                <p:nvPr/>
              </p:nvCxnSpPr>
              <p:spPr>
                <a:xfrm rot="16200000" flipH="1">
                  <a:off x="29337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70" name="Straight Connector 169"/>
                <p:cNvCxnSpPr/>
                <p:nvPr/>
              </p:nvCxnSpPr>
              <p:spPr>
                <a:xfrm rot="10800000" flipV="1">
                  <a:off x="2971800" y="32765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71" name="Straight Connector 170"/>
                <p:cNvCxnSpPr/>
                <p:nvPr/>
              </p:nvCxnSpPr>
              <p:spPr>
                <a:xfrm>
                  <a:off x="2667000" y="3276599"/>
                  <a:ext cx="304801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</p:grpSp>
          <p:sp>
            <p:nvSpPr>
              <p:cNvPr id="165" name="Oval Callout 164"/>
              <p:cNvSpPr/>
              <p:nvPr/>
            </p:nvSpPr>
            <p:spPr>
              <a:xfrm>
                <a:off x="3352800" y="4343400"/>
                <a:ext cx="533400" cy="304800"/>
              </a:xfrm>
              <a:prstGeom prst="wedgeEllipseCallou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 smtClean="0">
                    <a:solidFill>
                      <a:srgbClr val="FF0000"/>
                    </a:solidFill>
                  </a:rPr>
                  <a:t>?</a:t>
                </a:r>
                <a:endParaRPr lang="en-US" b="1" dirty="0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14" name="Group 171"/>
            <p:cNvGrpSpPr/>
            <p:nvPr/>
          </p:nvGrpSpPr>
          <p:grpSpPr>
            <a:xfrm>
              <a:off x="5410200" y="5181600"/>
              <a:ext cx="914400" cy="1295400"/>
              <a:chOff x="2971800" y="4343400"/>
              <a:chExt cx="914400" cy="1295400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15" name="Group 44"/>
              <p:cNvGrpSpPr/>
              <p:nvPr/>
            </p:nvGrpSpPr>
            <p:grpSpPr>
              <a:xfrm>
                <a:off x="2971800" y="4648200"/>
                <a:ext cx="609600" cy="990600"/>
                <a:chOff x="2667000" y="2971799"/>
                <a:chExt cx="609600" cy="990600"/>
              </a:xfrm>
            </p:grpSpPr>
            <p:sp>
              <p:nvSpPr>
                <p:cNvPr id="175" name="Oval 174"/>
                <p:cNvSpPr/>
                <p:nvPr/>
              </p:nvSpPr>
              <p:spPr>
                <a:xfrm>
                  <a:off x="2819400" y="2971799"/>
                  <a:ext cx="304800" cy="304800"/>
                </a:xfrm>
                <a:prstGeom prst="ellips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76" name="Straight Connector 175"/>
                <p:cNvCxnSpPr>
                  <a:stCxn id="175" idx="4"/>
                </p:cNvCxnSpPr>
                <p:nvPr/>
              </p:nvCxnSpPr>
              <p:spPr>
                <a:xfrm rot="5400000">
                  <a:off x="2780506" y="3467099"/>
                  <a:ext cx="381794" cy="794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77" name="Straight Connector 176"/>
                <p:cNvCxnSpPr/>
                <p:nvPr/>
              </p:nvCxnSpPr>
              <p:spPr>
                <a:xfrm rot="5400000">
                  <a:off x="27051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78" name="Straight Connector 177"/>
                <p:cNvCxnSpPr/>
                <p:nvPr/>
              </p:nvCxnSpPr>
              <p:spPr>
                <a:xfrm rot="16200000" flipH="1">
                  <a:off x="29337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79" name="Straight Connector 178"/>
                <p:cNvCxnSpPr/>
                <p:nvPr/>
              </p:nvCxnSpPr>
              <p:spPr>
                <a:xfrm rot="10800000" flipV="1">
                  <a:off x="2971800" y="32765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80" name="Straight Connector 179"/>
                <p:cNvCxnSpPr/>
                <p:nvPr/>
              </p:nvCxnSpPr>
              <p:spPr>
                <a:xfrm>
                  <a:off x="2667000" y="3276599"/>
                  <a:ext cx="304801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</p:grpSp>
          <p:sp>
            <p:nvSpPr>
              <p:cNvPr id="174" name="Oval Callout 173"/>
              <p:cNvSpPr/>
              <p:nvPr/>
            </p:nvSpPr>
            <p:spPr>
              <a:xfrm>
                <a:off x="3352800" y="4343400"/>
                <a:ext cx="533400" cy="304800"/>
              </a:xfrm>
              <a:prstGeom prst="wedgeEllipseCallou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5</a:t>
                </a:r>
                <a:endParaRPr lang="en-US" dirty="0"/>
              </a:p>
            </p:txBody>
          </p:sp>
        </p:grpSp>
        <p:grpSp>
          <p:nvGrpSpPr>
            <p:cNvPr id="16" name="Group 180"/>
            <p:cNvGrpSpPr/>
            <p:nvPr/>
          </p:nvGrpSpPr>
          <p:grpSpPr>
            <a:xfrm>
              <a:off x="5410200" y="3581400"/>
              <a:ext cx="914400" cy="1295400"/>
              <a:chOff x="2971800" y="4343400"/>
              <a:chExt cx="914400" cy="1295400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17" name="Group 44"/>
              <p:cNvGrpSpPr/>
              <p:nvPr/>
            </p:nvGrpSpPr>
            <p:grpSpPr>
              <a:xfrm>
                <a:off x="2971800" y="4648200"/>
                <a:ext cx="609600" cy="990600"/>
                <a:chOff x="2667000" y="2971799"/>
                <a:chExt cx="609600" cy="990600"/>
              </a:xfrm>
            </p:grpSpPr>
            <p:sp>
              <p:nvSpPr>
                <p:cNvPr id="184" name="Oval 183"/>
                <p:cNvSpPr/>
                <p:nvPr/>
              </p:nvSpPr>
              <p:spPr>
                <a:xfrm>
                  <a:off x="2819400" y="2971799"/>
                  <a:ext cx="304800" cy="304800"/>
                </a:xfrm>
                <a:prstGeom prst="ellips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85" name="Straight Connector 184"/>
                <p:cNvCxnSpPr>
                  <a:stCxn id="184" idx="4"/>
                </p:cNvCxnSpPr>
                <p:nvPr/>
              </p:nvCxnSpPr>
              <p:spPr>
                <a:xfrm rot="5400000">
                  <a:off x="2780506" y="3467099"/>
                  <a:ext cx="381794" cy="794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86" name="Straight Connector 185"/>
                <p:cNvCxnSpPr/>
                <p:nvPr/>
              </p:nvCxnSpPr>
              <p:spPr>
                <a:xfrm rot="5400000">
                  <a:off x="27051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87" name="Straight Connector 186"/>
                <p:cNvCxnSpPr/>
                <p:nvPr/>
              </p:nvCxnSpPr>
              <p:spPr>
                <a:xfrm rot="16200000" flipH="1">
                  <a:off x="29337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88" name="Straight Connector 187"/>
                <p:cNvCxnSpPr/>
                <p:nvPr/>
              </p:nvCxnSpPr>
              <p:spPr>
                <a:xfrm rot="10800000" flipV="1">
                  <a:off x="2971800" y="32765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89" name="Straight Connector 188"/>
                <p:cNvCxnSpPr/>
                <p:nvPr/>
              </p:nvCxnSpPr>
              <p:spPr>
                <a:xfrm>
                  <a:off x="2667000" y="3276599"/>
                  <a:ext cx="304801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</p:grpSp>
          <p:sp>
            <p:nvSpPr>
              <p:cNvPr id="183" name="Oval Callout 182"/>
              <p:cNvSpPr/>
              <p:nvPr/>
            </p:nvSpPr>
            <p:spPr>
              <a:xfrm>
                <a:off x="3352800" y="4343400"/>
                <a:ext cx="533400" cy="304800"/>
              </a:xfrm>
              <a:prstGeom prst="wedgeEllipseCallou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3</a:t>
                </a:r>
                <a:endParaRPr lang="en-US" dirty="0"/>
              </a:p>
            </p:txBody>
          </p:sp>
        </p:grpSp>
        <p:grpSp>
          <p:nvGrpSpPr>
            <p:cNvPr id="18" name="Group 189"/>
            <p:cNvGrpSpPr/>
            <p:nvPr/>
          </p:nvGrpSpPr>
          <p:grpSpPr>
            <a:xfrm>
              <a:off x="3276600" y="2743200"/>
              <a:ext cx="914400" cy="1295400"/>
              <a:chOff x="2971800" y="4343400"/>
              <a:chExt cx="914400" cy="1295400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19" name="Group 44"/>
              <p:cNvGrpSpPr/>
              <p:nvPr/>
            </p:nvGrpSpPr>
            <p:grpSpPr>
              <a:xfrm>
                <a:off x="2971800" y="4648200"/>
                <a:ext cx="609600" cy="990600"/>
                <a:chOff x="2667000" y="2971799"/>
                <a:chExt cx="609600" cy="990600"/>
              </a:xfrm>
            </p:grpSpPr>
            <p:sp>
              <p:nvSpPr>
                <p:cNvPr id="193" name="Oval 192"/>
                <p:cNvSpPr/>
                <p:nvPr/>
              </p:nvSpPr>
              <p:spPr>
                <a:xfrm>
                  <a:off x="2819400" y="2971799"/>
                  <a:ext cx="304800" cy="304800"/>
                </a:xfrm>
                <a:prstGeom prst="ellips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94" name="Straight Connector 193"/>
                <p:cNvCxnSpPr>
                  <a:stCxn id="193" idx="4"/>
                </p:cNvCxnSpPr>
                <p:nvPr/>
              </p:nvCxnSpPr>
              <p:spPr>
                <a:xfrm rot="5400000">
                  <a:off x="2780506" y="3467099"/>
                  <a:ext cx="381794" cy="794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95" name="Straight Connector 194"/>
                <p:cNvCxnSpPr/>
                <p:nvPr/>
              </p:nvCxnSpPr>
              <p:spPr>
                <a:xfrm rot="5400000">
                  <a:off x="27051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96" name="Straight Connector 195"/>
                <p:cNvCxnSpPr/>
                <p:nvPr/>
              </p:nvCxnSpPr>
              <p:spPr>
                <a:xfrm rot="16200000" flipH="1">
                  <a:off x="29337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97" name="Straight Connector 196"/>
                <p:cNvCxnSpPr/>
                <p:nvPr/>
              </p:nvCxnSpPr>
              <p:spPr>
                <a:xfrm rot="10800000" flipV="1">
                  <a:off x="2971800" y="32765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98" name="Straight Connector 197"/>
                <p:cNvCxnSpPr/>
                <p:nvPr/>
              </p:nvCxnSpPr>
              <p:spPr>
                <a:xfrm>
                  <a:off x="2667000" y="3276599"/>
                  <a:ext cx="304801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</p:grpSp>
          <p:sp>
            <p:nvSpPr>
              <p:cNvPr id="192" name="Oval Callout 191"/>
              <p:cNvSpPr/>
              <p:nvPr/>
            </p:nvSpPr>
            <p:spPr>
              <a:xfrm>
                <a:off x="3352800" y="4343400"/>
                <a:ext cx="533400" cy="304800"/>
              </a:xfrm>
              <a:prstGeom prst="wedgeEllipseCallou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1</a:t>
                </a:r>
                <a:endParaRPr lang="en-US" dirty="0"/>
              </a:p>
            </p:txBody>
          </p:sp>
        </p:grpSp>
        <p:grpSp>
          <p:nvGrpSpPr>
            <p:cNvPr id="20" name="Group 198"/>
            <p:cNvGrpSpPr/>
            <p:nvPr/>
          </p:nvGrpSpPr>
          <p:grpSpPr>
            <a:xfrm>
              <a:off x="6553200" y="2667000"/>
              <a:ext cx="914400" cy="1295400"/>
              <a:chOff x="2971800" y="4343400"/>
              <a:chExt cx="914400" cy="1295400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21" name="Group 44"/>
              <p:cNvGrpSpPr/>
              <p:nvPr/>
            </p:nvGrpSpPr>
            <p:grpSpPr>
              <a:xfrm>
                <a:off x="2971800" y="4648200"/>
                <a:ext cx="609600" cy="990600"/>
                <a:chOff x="2667000" y="2971799"/>
                <a:chExt cx="609600" cy="990600"/>
              </a:xfrm>
            </p:grpSpPr>
            <p:sp>
              <p:nvSpPr>
                <p:cNvPr id="202" name="Oval 201"/>
                <p:cNvSpPr/>
                <p:nvPr/>
              </p:nvSpPr>
              <p:spPr>
                <a:xfrm>
                  <a:off x="2819400" y="2971799"/>
                  <a:ext cx="304800" cy="304800"/>
                </a:xfrm>
                <a:prstGeom prst="ellips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03" name="Straight Connector 202"/>
                <p:cNvCxnSpPr>
                  <a:stCxn id="202" idx="4"/>
                </p:cNvCxnSpPr>
                <p:nvPr/>
              </p:nvCxnSpPr>
              <p:spPr>
                <a:xfrm rot="5400000">
                  <a:off x="2780506" y="3467099"/>
                  <a:ext cx="381794" cy="794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204" name="Straight Connector 203"/>
                <p:cNvCxnSpPr/>
                <p:nvPr/>
              </p:nvCxnSpPr>
              <p:spPr>
                <a:xfrm rot="5400000">
                  <a:off x="27051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205" name="Straight Connector 204"/>
                <p:cNvCxnSpPr/>
                <p:nvPr/>
              </p:nvCxnSpPr>
              <p:spPr>
                <a:xfrm rot="16200000" flipH="1">
                  <a:off x="29337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206" name="Straight Connector 205"/>
                <p:cNvCxnSpPr/>
                <p:nvPr/>
              </p:nvCxnSpPr>
              <p:spPr>
                <a:xfrm rot="10800000" flipV="1">
                  <a:off x="2971800" y="32765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207" name="Straight Connector 206"/>
                <p:cNvCxnSpPr/>
                <p:nvPr/>
              </p:nvCxnSpPr>
              <p:spPr>
                <a:xfrm>
                  <a:off x="2667000" y="3276599"/>
                  <a:ext cx="304801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</p:grpSp>
          <p:sp>
            <p:nvSpPr>
              <p:cNvPr id="201" name="Oval Callout 200"/>
              <p:cNvSpPr/>
              <p:nvPr/>
            </p:nvSpPr>
            <p:spPr>
              <a:xfrm>
                <a:off x="3352800" y="4343400"/>
                <a:ext cx="533400" cy="304800"/>
              </a:xfrm>
              <a:prstGeom prst="wedgeEllipseCallou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5</a:t>
                </a:r>
                <a:endParaRPr lang="en-US" dirty="0"/>
              </a:p>
            </p:txBody>
          </p:sp>
        </p:grpSp>
        <p:grpSp>
          <p:nvGrpSpPr>
            <p:cNvPr id="22" name="Group 207"/>
            <p:cNvGrpSpPr/>
            <p:nvPr/>
          </p:nvGrpSpPr>
          <p:grpSpPr>
            <a:xfrm>
              <a:off x="1981200" y="2895600"/>
              <a:ext cx="914400" cy="1295400"/>
              <a:chOff x="2971800" y="4343400"/>
              <a:chExt cx="914400" cy="1295400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23" name="Group 44"/>
              <p:cNvGrpSpPr/>
              <p:nvPr/>
            </p:nvGrpSpPr>
            <p:grpSpPr>
              <a:xfrm>
                <a:off x="2971800" y="4648200"/>
                <a:ext cx="609600" cy="990600"/>
                <a:chOff x="2667000" y="2971799"/>
                <a:chExt cx="609600" cy="990600"/>
              </a:xfrm>
            </p:grpSpPr>
            <p:sp>
              <p:nvSpPr>
                <p:cNvPr id="211" name="Oval 210"/>
                <p:cNvSpPr/>
                <p:nvPr/>
              </p:nvSpPr>
              <p:spPr>
                <a:xfrm>
                  <a:off x="2819400" y="2971799"/>
                  <a:ext cx="304800" cy="304800"/>
                </a:xfrm>
                <a:prstGeom prst="ellips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12" name="Straight Connector 211"/>
                <p:cNvCxnSpPr>
                  <a:stCxn id="211" idx="4"/>
                </p:cNvCxnSpPr>
                <p:nvPr/>
              </p:nvCxnSpPr>
              <p:spPr>
                <a:xfrm rot="5400000">
                  <a:off x="2780506" y="3467099"/>
                  <a:ext cx="381794" cy="794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213" name="Straight Connector 212"/>
                <p:cNvCxnSpPr/>
                <p:nvPr/>
              </p:nvCxnSpPr>
              <p:spPr>
                <a:xfrm rot="5400000">
                  <a:off x="27051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214" name="Straight Connector 213"/>
                <p:cNvCxnSpPr/>
                <p:nvPr/>
              </p:nvCxnSpPr>
              <p:spPr>
                <a:xfrm rot="16200000" flipH="1">
                  <a:off x="29337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215" name="Straight Connector 214"/>
                <p:cNvCxnSpPr/>
                <p:nvPr/>
              </p:nvCxnSpPr>
              <p:spPr>
                <a:xfrm rot="10800000" flipV="1">
                  <a:off x="2971800" y="32765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216" name="Straight Connector 215"/>
                <p:cNvCxnSpPr/>
                <p:nvPr/>
              </p:nvCxnSpPr>
              <p:spPr>
                <a:xfrm>
                  <a:off x="2667000" y="3276599"/>
                  <a:ext cx="304801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</p:grpSp>
          <p:sp>
            <p:nvSpPr>
              <p:cNvPr id="210" name="Oval Callout 209"/>
              <p:cNvSpPr/>
              <p:nvPr/>
            </p:nvSpPr>
            <p:spPr>
              <a:xfrm>
                <a:off x="3352800" y="4343400"/>
                <a:ext cx="533400" cy="304800"/>
              </a:xfrm>
              <a:prstGeom prst="wedgeEllipseCallou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 smtClean="0">
                    <a:solidFill>
                      <a:srgbClr val="FF0000"/>
                    </a:solidFill>
                  </a:rPr>
                  <a:t>?</a:t>
                </a:r>
                <a:endParaRPr lang="en-US" b="1" dirty="0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24" name="Group 216"/>
            <p:cNvGrpSpPr/>
            <p:nvPr/>
          </p:nvGrpSpPr>
          <p:grpSpPr>
            <a:xfrm>
              <a:off x="1219200" y="5257800"/>
              <a:ext cx="914400" cy="1295400"/>
              <a:chOff x="2971800" y="4343400"/>
              <a:chExt cx="914400" cy="1295400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25" name="Group 44"/>
              <p:cNvGrpSpPr/>
              <p:nvPr/>
            </p:nvGrpSpPr>
            <p:grpSpPr>
              <a:xfrm>
                <a:off x="2971800" y="4648200"/>
                <a:ext cx="609600" cy="990600"/>
                <a:chOff x="2667000" y="2971799"/>
                <a:chExt cx="609600" cy="990600"/>
              </a:xfrm>
            </p:grpSpPr>
            <p:sp>
              <p:nvSpPr>
                <p:cNvPr id="220" name="Oval 219"/>
                <p:cNvSpPr/>
                <p:nvPr/>
              </p:nvSpPr>
              <p:spPr>
                <a:xfrm>
                  <a:off x="2819400" y="2971799"/>
                  <a:ext cx="304800" cy="304800"/>
                </a:xfrm>
                <a:prstGeom prst="ellips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21" name="Straight Connector 220"/>
                <p:cNvCxnSpPr>
                  <a:stCxn id="220" idx="4"/>
                </p:cNvCxnSpPr>
                <p:nvPr/>
              </p:nvCxnSpPr>
              <p:spPr>
                <a:xfrm rot="5400000">
                  <a:off x="2780506" y="3467099"/>
                  <a:ext cx="381794" cy="794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222" name="Straight Connector 221"/>
                <p:cNvCxnSpPr/>
                <p:nvPr/>
              </p:nvCxnSpPr>
              <p:spPr>
                <a:xfrm rot="5400000">
                  <a:off x="27051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223" name="Straight Connector 222"/>
                <p:cNvCxnSpPr/>
                <p:nvPr/>
              </p:nvCxnSpPr>
              <p:spPr>
                <a:xfrm rot="16200000" flipH="1">
                  <a:off x="29337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224" name="Straight Connector 223"/>
                <p:cNvCxnSpPr/>
                <p:nvPr/>
              </p:nvCxnSpPr>
              <p:spPr>
                <a:xfrm rot="10800000" flipV="1">
                  <a:off x="2971800" y="32765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225" name="Straight Connector 224"/>
                <p:cNvCxnSpPr/>
                <p:nvPr/>
              </p:nvCxnSpPr>
              <p:spPr>
                <a:xfrm>
                  <a:off x="2667000" y="3276599"/>
                  <a:ext cx="304801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</p:grpSp>
          <p:sp>
            <p:nvSpPr>
              <p:cNvPr id="219" name="Oval Callout 218"/>
              <p:cNvSpPr/>
              <p:nvPr/>
            </p:nvSpPr>
            <p:spPr>
              <a:xfrm>
                <a:off x="3352800" y="4343400"/>
                <a:ext cx="533400" cy="304800"/>
              </a:xfrm>
              <a:prstGeom prst="wedgeEllipseCallou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 smtClean="0">
                    <a:solidFill>
                      <a:srgbClr val="FF0000"/>
                    </a:solidFill>
                  </a:rPr>
                  <a:t>?</a:t>
                </a:r>
                <a:endParaRPr lang="en-US" b="1" dirty="0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26" name="Group 234"/>
            <p:cNvGrpSpPr/>
            <p:nvPr/>
          </p:nvGrpSpPr>
          <p:grpSpPr>
            <a:xfrm>
              <a:off x="6019800" y="533400"/>
              <a:ext cx="914400" cy="1295400"/>
              <a:chOff x="2971800" y="4343400"/>
              <a:chExt cx="914400" cy="1295400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27" name="Group 44"/>
              <p:cNvGrpSpPr/>
              <p:nvPr/>
            </p:nvGrpSpPr>
            <p:grpSpPr>
              <a:xfrm>
                <a:off x="2971800" y="4648200"/>
                <a:ext cx="609600" cy="990600"/>
                <a:chOff x="2667000" y="2971799"/>
                <a:chExt cx="609600" cy="990600"/>
              </a:xfrm>
            </p:grpSpPr>
            <p:sp>
              <p:nvSpPr>
                <p:cNvPr id="238" name="Oval 237"/>
                <p:cNvSpPr/>
                <p:nvPr/>
              </p:nvSpPr>
              <p:spPr>
                <a:xfrm>
                  <a:off x="2819400" y="2971799"/>
                  <a:ext cx="304800" cy="304800"/>
                </a:xfrm>
                <a:prstGeom prst="ellips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39" name="Straight Connector 238"/>
                <p:cNvCxnSpPr>
                  <a:stCxn id="238" idx="4"/>
                </p:cNvCxnSpPr>
                <p:nvPr/>
              </p:nvCxnSpPr>
              <p:spPr>
                <a:xfrm rot="5400000">
                  <a:off x="2780506" y="3467099"/>
                  <a:ext cx="381794" cy="794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240" name="Straight Connector 239"/>
                <p:cNvCxnSpPr/>
                <p:nvPr/>
              </p:nvCxnSpPr>
              <p:spPr>
                <a:xfrm rot="5400000">
                  <a:off x="27051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241" name="Straight Connector 240"/>
                <p:cNvCxnSpPr/>
                <p:nvPr/>
              </p:nvCxnSpPr>
              <p:spPr>
                <a:xfrm rot="16200000" flipH="1">
                  <a:off x="29337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242" name="Straight Connector 241"/>
                <p:cNvCxnSpPr/>
                <p:nvPr/>
              </p:nvCxnSpPr>
              <p:spPr>
                <a:xfrm rot="10800000" flipV="1">
                  <a:off x="2971800" y="32765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243" name="Straight Connector 242"/>
                <p:cNvCxnSpPr/>
                <p:nvPr/>
              </p:nvCxnSpPr>
              <p:spPr>
                <a:xfrm>
                  <a:off x="2667000" y="3276599"/>
                  <a:ext cx="304801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</p:grpSp>
          <p:sp>
            <p:nvSpPr>
              <p:cNvPr id="237" name="Oval Callout 236"/>
              <p:cNvSpPr/>
              <p:nvPr/>
            </p:nvSpPr>
            <p:spPr>
              <a:xfrm>
                <a:off x="3352800" y="4343400"/>
                <a:ext cx="533400" cy="304800"/>
              </a:xfrm>
              <a:prstGeom prst="wedgeEllipseCallou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1</a:t>
                </a:r>
                <a:endParaRPr lang="en-US" dirty="0"/>
              </a:p>
            </p:txBody>
          </p:sp>
        </p:grpSp>
        <p:grpSp>
          <p:nvGrpSpPr>
            <p:cNvPr id="28" name="Group 243"/>
            <p:cNvGrpSpPr/>
            <p:nvPr/>
          </p:nvGrpSpPr>
          <p:grpSpPr>
            <a:xfrm>
              <a:off x="6705600" y="838200"/>
              <a:ext cx="914400" cy="1295400"/>
              <a:chOff x="2971800" y="4343400"/>
              <a:chExt cx="914400" cy="1295400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29" name="Group 44"/>
              <p:cNvGrpSpPr/>
              <p:nvPr/>
            </p:nvGrpSpPr>
            <p:grpSpPr>
              <a:xfrm>
                <a:off x="2971800" y="4648200"/>
                <a:ext cx="609600" cy="990600"/>
                <a:chOff x="2667000" y="2971799"/>
                <a:chExt cx="609600" cy="990600"/>
              </a:xfrm>
            </p:grpSpPr>
            <p:sp>
              <p:nvSpPr>
                <p:cNvPr id="247" name="Oval 246"/>
                <p:cNvSpPr/>
                <p:nvPr/>
              </p:nvSpPr>
              <p:spPr>
                <a:xfrm>
                  <a:off x="2819400" y="2971799"/>
                  <a:ext cx="304800" cy="304800"/>
                </a:xfrm>
                <a:prstGeom prst="ellips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48" name="Straight Connector 247"/>
                <p:cNvCxnSpPr>
                  <a:stCxn id="247" idx="4"/>
                </p:cNvCxnSpPr>
                <p:nvPr/>
              </p:nvCxnSpPr>
              <p:spPr>
                <a:xfrm rot="5400000">
                  <a:off x="2780506" y="3467099"/>
                  <a:ext cx="381794" cy="794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249" name="Straight Connector 248"/>
                <p:cNvCxnSpPr/>
                <p:nvPr/>
              </p:nvCxnSpPr>
              <p:spPr>
                <a:xfrm rot="5400000">
                  <a:off x="27051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250" name="Straight Connector 249"/>
                <p:cNvCxnSpPr/>
                <p:nvPr/>
              </p:nvCxnSpPr>
              <p:spPr>
                <a:xfrm rot="16200000" flipH="1">
                  <a:off x="29337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251" name="Straight Connector 250"/>
                <p:cNvCxnSpPr/>
                <p:nvPr/>
              </p:nvCxnSpPr>
              <p:spPr>
                <a:xfrm rot="10800000" flipV="1">
                  <a:off x="2971800" y="32765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252" name="Straight Connector 251"/>
                <p:cNvCxnSpPr/>
                <p:nvPr/>
              </p:nvCxnSpPr>
              <p:spPr>
                <a:xfrm>
                  <a:off x="2667000" y="3276599"/>
                  <a:ext cx="304801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</p:grpSp>
          <p:sp>
            <p:nvSpPr>
              <p:cNvPr id="246" name="Oval Callout 245"/>
              <p:cNvSpPr/>
              <p:nvPr/>
            </p:nvSpPr>
            <p:spPr>
              <a:xfrm>
                <a:off x="3352800" y="4343400"/>
                <a:ext cx="533400" cy="304800"/>
              </a:xfrm>
              <a:prstGeom prst="wedgeEllipseCallou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 smtClean="0">
                    <a:solidFill>
                      <a:srgbClr val="FF0000"/>
                    </a:solidFill>
                  </a:rPr>
                  <a:t>?</a:t>
                </a:r>
                <a:endParaRPr lang="en-US" b="1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262" name="Rounded Rectangle 261"/>
            <p:cNvSpPr/>
            <p:nvPr/>
          </p:nvSpPr>
          <p:spPr>
            <a:xfrm>
              <a:off x="5562600" y="457200"/>
              <a:ext cx="2590800" cy="1828800"/>
            </a:xfrm>
            <a:prstGeom prst="round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3" name="Rounded Rectangle 262"/>
            <p:cNvSpPr/>
            <p:nvPr/>
          </p:nvSpPr>
          <p:spPr>
            <a:xfrm>
              <a:off x="533400" y="1143000"/>
              <a:ext cx="3886200" cy="3200400"/>
            </a:xfrm>
            <a:prstGeom prst="round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4" name="Rounded Rectangle 263"/>
            <p:cNvSpPr/>
            <p:nvPr/>
          </p:nvSpPr>
          <p:spPr>
            <a:xfrm>
              <a:off x="5181600" y="2590800"/>
              <a:ext cx="3505200" cy="4038600"/>
            </a:xfrm>
            <a:prstGeom prst="round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5" name="Rounded Rectangle 264"/>
            <p:cNvSpPr/>
            <p:nvPr/>
          </p:nvSpPr>
          <p:spPr>
            <a:xfrm>
              <a:off x="838200" y="5181600"/>
              <a:ext cx="1524000" cy="1524000"/>
            </a:xfrm>
            <a:prstGeom prst="round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7" name="TextBox 266"/>
            <p:cNvSpPr txBox="1"/>
            <p:nvPr/>
          </p:nvSpPr>
          <p:spPr>
            <a:xfrm>
              <a:off x="685800" y="1229380"/>
              <a:ext cx="457200" cy="10464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/>
                <a:t>A</a:t>
              </a:r>
              <a:endParaRPr lang="en-US" dirty="0"/>
            </a:p>
          </p:txBody>
        </p:sp>
        <p:sp>
          <p:nvSpPr>
            <p:cNvPr id="268" name="TextBox 267"/>
            <p:cNvSpPr txBox="1"/>
            <p:nvPr/>
          </p:nvSpPr>
          <p:spPr>
            <a:xfrm>
              <a:off x="5638800" y="543580"/>
              <a:ext cx="457200" cy="10464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/>
                <a:t>B</a:t>
              </a:r>
              <a:endParaRPr lang="en-US" dirty="0"/>
            </a:p>
          </p:txBody>
        </p:sp>
        <p:sp>
          <p:nvSpPr>
            <p:cNvPr id="269" name="TextBox 268"/>
            <p:cNvSpPr txBox="1"/>
            <p:nvPr/>
          </p:nvSpPr>
          <p:spPr>
            <a:xfrm>
              <a:off x="5334000" y="2753380"/>
              <a:ext cx="457200" cy="10464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/>
                <a:t>C</a:t>
              </a:r>
              <a:endParaRPr lang="en-US" dirty="0"/>
            </a:p>
          </p:txBody>
        </p:sp>
        <p:sp>
          <p:nvSpPr>
            <p:cNvPr id="270" name="TextBox 269"/>
            <p:cNvSpPr txBox="1"/>
            <p:nvPr/>
          </p:nvSpPr>
          <p:spPr>
            <a:xfrm>
              <a:off x="838200" y="5181600"/>
              <a:ext cx="457200" cy="10464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/>
                <a:t>D</a:t>
              </a:r>
              <a:endParaRPr lang="en-US" dirty="0"/>
            </a:p>
          </p:txBody>
        </p:sp>
      </p:grpSp>
      <p:sp>
        <p:nvSpPr>
          <p:cNvPr id="145" name="Title 14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Cluster-Based Collaborative Filtering</a:t>
            </a:r>
            <a:endParaRPr lang="en-US" dirty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36"/>
          <p:cNvGrpSpPr>
            <a:grpSpLocks noChangeAspect="1"/>
          </p:cNvGrpSpPr>
          <p:nvPr/>
        </p:nvGrpSpPr>
        <p:grpSpPr>
          <a:xfrm>
            <a:off x="1143000" y="1447800"/>
            <a:ext cx="6858000" cy="5143500"/>
            <a:chOff x="0" y="0"/>
            <a:chExt cx="9144000" cy="6858000"/>
          </a:xfrm>
        </p:grpSpPr>
        <p:sp>
          <p:nvSpPr>
            <p:cNvPr id="266" name="Rectangle 265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" name="Group 125"/>
            <p:cNvGrpSpPr/>
            <p:nvPr/>
          </p:nvGrpSpPr>
          <p:grpSpPr>
            <a:xfrm>
              <a:off x="7696200" y="3352800"/>
              <a:ext cx="914400" cy="1295400"/>
              <a:chOff x="2971800" y="4343400"/>
              <a:chExt cx="914400" cy="1295400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4" name="Group 44"/>
              <p:cNvGrpSpPr/>
              <p:nvPr/>
            </p:nvGrpSpPr>
            <p:grpSpPr>
              <a:xfrm>
                <a:off x="2971800" y="4648200"/>
                <a:ext cx="609600" cy="990600"/>
                <a:chOff x="2667000" y="2971799"/>
                <a:chExt cx="609600" cy="990600"/>
              </a:xfrm>
            </p:grpSpPr>
            <p:sp>
              <p:nvSpPr>
                <p:cNvPr id="46" name="Oval 45"/>
                <p:cNvSpPr/>
                <p:nvPr/>
              </p:nvSpPr>
              <p:spPr>
                <a:xfrm>
                  <a:off x="2819400" y="2971799"/>
                  <a:ext cx="304800" cy="304800"/>
                </a:xfrm>
                <a:prstGeom prst="ellips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47" name="Straight Connector 46"/>
                <p:cNvCxnSpPr>
                  <a:stCxn id="46" idx="4"/>
                </p:cNvCxnSpPr>
                <p:nvPr/>
              </p:nvCxnSpPr>
              <p:spPr>
                <a:xfrm rot="5400000">
                  <a:off x="2780506" y="3467099"/>
                  <a:ext cx="381794" cy="794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48" name="Straight Connector 47"/>
                <p:cNvCxnSpPr/>
                <p:nvPr/>
              </p:nvCxnSpPr>
              <p:spPr>
                <a:xfrm rot="5400000">
                  <a:off x="27051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49" name="Straight Connector 48"/>
                <p:cNvCxnSpPr/>
                <p:nvPr/>
              </p:nvCxnSpPr>
              <p:spPr>
                <a:xfrm rot="16200000" flipH="1">
                  <a:off x="29337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50" name="Straight Connector 49"/>
                <p:cNvCxnSpPr/>
                <p:nvPr/>
              </p:nvCxnSpPr>
              <p:spPr>
                <a:xfrm rot="10800000" flipV="1">
                  <a:off x="2971800" y="32765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51" name="Straight Connector 50"/>
                <p:cNvCxnSpPr/>
                <p:nvPr/>
              </p:nvCxnSpPr>
              <p:spPr>
                <a:xfrm>
                  <a:off x="2667000" y="3276599"/>
                  <a:ext cx="304801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</p:grpSp>
          <p:sp>
            <p:nvSpPr>
              <p:cNvPr id="125" name="Oval Callout 124"/>
              <p:cNvSpPr/>
              <p:nvPr/>
            </p:nvSpPr>
            <p:spPr>
              <a:xfrm>
                <a:off x="3352800" y="4343400"/>
                <a:ext cx="533400" cy="304800"/>
              </a:xfrm>
              <a:prstGeom prst="wedgeEllipseCallou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4</a:t>
                </a:r>
                <a:endParaRPr lang="en-US" dirty="0"/>
              </a:p>
            </p:txBody>
          </p:sp>
        </p:grpSp>
        <p:grpSp>
          <p:nvGrpSpPr>
            <p:cNvPr id="5" name="Group 126"/>
            <p:cNvGrpSpPr/>
            <p:nvPr/>
          </p:nvGrpSpPr>
          <p:grpSpPr>
            <a:xfrm>
              <a:off x="1600200" y="1219200"/>
              <a:ext cx="914400" cy="1295400"/>
              <a:chOff x="2971800" y="4343400"/>
              <a:chExt cx="914400" cy="1295400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6" name="Group 44"/>
              <p:cNvGrpSpPr/>
              <p:nvPr/>
            </p:nvGrpSpPr>
            <p:grpSpPr>
              <a:xfrm>
                <a:off x="2971800" y="4648200"/>
                <a:ext cx="609600" cy="990600"/>
                <a:chOff x="2667000" y="2971799"/>
                <a:chExt cx="609600" cy="990600"/>
              </a:xfrm>
            </p:grpSpPr>
            <p:sp>
              <p:nvSpPr>
                <p:cNvPr id="130" name="Oval 129"/>
                <p:cNvSpPr/>
                <p:nvPr/>
              </p:nvSpPr>
              <p:spPr>
                <a:xfrm>
                  <a:off x="2819400" y="2971799"/>
                  <a:ext cx="304800" cy="304800"/>
                </a:xfrm>
                <a:prstGeom prst="ellips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31" name="Straight Connector 130"/>
                <p:cNvCxnSpPr>
                  <a:stCxn id="130" idx="4"/>
                </p:cNvCxnSpPr>
                <p:nvPr/>
              </p:nvCxnSpPr>
              <p:spPr>
                <a:xfrm rot="5400000">
                  <a:off x="2780506" y="3467099"/>
                  <a:ext cx="381794" cy="794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32" name="Straight Connector 131"/>
                <p:cNvCxnSpPr/>
                <p:nvPr/>
              </p:nvCxnSpPr>
              <p:spPr>
                <a:xfrm rot="5400000">
                  <a:off x="27051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33" name="Straight Connector 132"/>
                <p:cNvCxnSpPr/>
                <p:nvPr/>
              </p:nvCxnSpPr>
              <p:spPr>
                <a:xfrm rot="16200000" flipH="1">
                  <a:off x="29337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34" name="Straight Connector 133"/>
                <p:cNvCxnSpPr/>
                <p:nvPr/>
              </p:nvCxnSpPr>
              <p:spPr>
                <a:xfrm rot="10800000" flipV="1">
                  <a:off x="2971800" y="32765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35" name="Straight Connector 134"/>
                <p:cNvCxnSpPr/>
                <p:nvPr/>
              </p:nvCxnSpPr>
              <p:spPr>
                <a:xfrm>
                  <a:off x="2667000" y="3276599"/>
                  <a:ext cx="304801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</p:grpSp>
          <p:sp>
            <p:nvSpPr>
              <p:cNvPr id="129" name="Oval Callout 128"/>
              <p:cNvSpPr/>
              <p:nvPr/>
            </p:nvSpPr>
            <p:spPr>
              <a:xfrm>
                <a:off x="3352800" y="4343400"/>
                <a:ext cx="533400" cy="304800"/>
              </a:xfrm>
              <a:prstGeom prst="wedgeEllipseCallou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1</a:t>
                </a:r>
                <a:endParaRPr lang="en-US" dirty="0"/>
              </a:p>
            </p:txBody>
          </p:sp>
        </p:grpSp>
        <p:grpSp>
          <p:nvGrpSpPr>
            <p:cNvPr id="7" name="Group 135"/>
            <p:cNvGrpSpPr/>
            <p:nvPr/>
          </p:nvGrpSpPr>
          <p:grpSpPr>
            <a:xfrm>
              <a:off x="2819400" y="1295400"/>
              <a:ext cx="914400" cy="1295400"/>
              <a:chOff x="2971800" y="4343400"/>
              <a:chExt cx="914400" cy="1295400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8" name="Group 44"/>
              <p:cNvGrpSpPr/>
              <p:nvPr/>
            </p:nvGrpSpPr>
            <p:grpSpPr>
              <a:xfrm>
                <a:off x="2971800" y="4648200"/>
                <a:ext cx="609600" cy="990600"/>
                <a:chOff x="2667000" y="2971799"/>
                <a:chExt cx="609600" cy="990600"/>
              </a:xfrm>
            </p:grpSpPr>
            <p:sp>
              <p:nvSpPr>
                <p:cNvPr id="139" name="Oval 138"/>
                <p:cNvSpPr/>
                <p:nvPr/>
              </p:nvSpPr>
              <p:spPr>
                <a:xfrm>
                  <a:off x="2819400" y="2971799"/>
                  <a:ext cx="304800" cy="304800"/>
                </a:xfrm>
                <a:prstGeom prst="ellips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40" name="Straight Connector 139"/>
                <p:cNvCxnSpPr>
                  <a:stCxn id="139" idx="4"/>
                </p:cNvCxnSpPr>
                <p:nvPr/>
              </p:nvCxnSpPr>
              <p:spPr>
                <a:xfrm rot="5400000">
                  <a:off x="2780506" y="3467099"/>
                  <a:ext cx="381794" cy="794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41" name="Straight Connector 140"/>
                <p:cNvCxnSpPr/>
                <p:nvPr/>
              </p:nvCxnSpPr>
              <p:spPr>
                <a:xfrm rot="5400000">
                  <a:off x="27051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42" name="Straight Connector 141"/>
                <p:cNvCxnSpPr/>
                <p:nvPr/>
              </p:nvCxnSpPr>
              <p:spPr>
                <a:xfrm rot="16200000" flipH="1">
                  <a:off x="29337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43" name="Straight Connector 142"/>
                <p:cNvCxnSpPr/>
                <p:nvPr/>
              </p:nvCxnSpPr>
              <p:spPr>
                <a:xfrm rot="10800000" flipV="1">
                  <a:off x="2971800" y="32765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44" name="Straight Connector 143"/>
                <p:cNvCxnSpPr/>
                <p:nvPr/>
              </p:nvCxnSpPr>
              <p:spPr>
                <a:xfrm>
                  <a:off x="2667000" y="3276599"/>
                  <a:ext cx="304801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</p:grpSp>
          <p:sp>
            <p:nvSpPr>
              <p:cNvPr id="138" name="Oval Callout 137"/>
              <p:cNvSpPr/>
              <p:nvPr/>
            </p:nvSpPr>
            <p:spPr>
              <a:xfrm>
                <a:off x="3352800" y="4343400"/>
                <a:ext cx="533400" cy="304800"/>
              </a:xfrm>
              <a:prstGeom prst="wedgeEllipseCallou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1</a:t>
                </a:r>
                <a:endParaRPr lang="en-US" dirty="0"/>
              </a:p>
            </p:txBody>
          </p:sp>
        </p:grpSp>
        <p:grpSp>
          <p:nvGrpSpPr>
            <p:cNvPr id="9" name="Group 144"/>
            <p:cNvGrpSpPr/>
            <p:nvPr/>
          </p:nvGrpSpPr>
          <p:grpSpPr>
            <a:xfrm>
              <a:off x="762000" y="2590800"/>
              <a:ext cx="914400" cy="1295400"/>
              <a:chOff x="2971800" y="4343400"/>
              <a:chExt cx="914400" cy="1295400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10" name="Group 44"/>
              <p:cNvGrpSpPr/>
              <p:nvPr/>
            </p:nvGrpSpPr>
            <p:grpSpPr>
              <a:xfrm>
                <a:off x="2971800" y="4648200"/>
                <a:ext cx="609600" cy="990600"/>
                <a:chOff x="2667000" y="2971799"/>
                <a:chExt cx="609600" cy="990600"/>
              </a:xfrm>
            </p:grpSpPr>
            <p:sp>
              <p:nvSpPr>
                <p:cNvPr id="148" name="Oval 147"/>
                <p:cNvSpPr/>
                <p:nvPr/>
              </p:nvSpPr>
              <p:spPr>
                <a:xfrm>
                  <a:off x="2819400" y="2971799"/>
                  <a:ext cx="304800" cy="304800"/>
                </a:xfrm>
                <a:prstGeom prst="ellips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49" name="Straight Connector 148"/>
                <p:cNvCxnSpPr>
                  <a:stCxn id="148" idx="4"/>
                </p:cNvCxnSpPr>
                <p:nvPr/>
              </p:nvCxnSpPr>
              <p:spPr>
                <a:xfrm rot="5400000">
                  <a:off x="2780506" y="3467099"/>
                  <a:ext cx="381794" cy="794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50" name="Straight Connector 149"/>
                <p:cNvCxnSpPr/>
                <p:nvPr/>
              </p:nvCxnSpPr>
              <p:spPr>
                <a:xfrm rot="5400000">
                  <a:off x="27051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51" name="Straight Connector 150"/>
                <p:cNvCxnSpPr/>
                <p:nvPr/>
              </p:nvCxnSpPr>
              <p:spPr>
                <a:xfrm rot="16200000" flipH="1">
                  <a:off x="29337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52" name="Straight Connector 151"/>
                <p:cNvCxnSpPr/>
                <p:nvPr/>
              </p:nvCxnSpPr>
              <p:spPr>
                <a:xfrm rot="10800000" flipV="1">
                  <a:off x="2971800" y="32765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53" name="Straight Connector 152"/>
                <p:cNvCxnSpPr/>
                <p:nvPr/>
              </p:nvCxnSpPr>
              <p:spPr>
                <a:xfrm>
                  <a:off x="2667000" y="3276599"/>
                  <a:ext cx="304801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</p:grpSp>
          <p:sp>
            <p:nvSpPr>
              <p:cNvPr id="147" name="Oval Callout 146"/>
              <p:cNvSpPr/>
              <p:nvPr/>
            </p:nvSpPr>
            <p:spPr>
              <a:xfrm>
                <a:off x="3352800" y="4343400"/>
                <a:ext cx="533400" cy="304800"/>
              </a:xfrm>
              <a:prstGeom prst="wedgeEllipseCallou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2</a:t>
                </a:r>
                <a:endParaRPr lang="en-US" dirty="0"/>
              </a:p>
            </p:txBody>
          </p:sp>
        </p:grpSp>
        <p:grpSp>
          <p:nvGrpSpPr>
            <p:cNvPr id="11" name="Group 153"/>
            <p:cNvGrpSpPr/>
            <p:nvPr/>
          </p:nvGrpSpPr>
          <p:grpSpPr>
            <a:xfrm>
              <a:off x="7315200" y="5105400"/>
              <a:ext cx="914400" cy="1295400"/>
              <a:chOff x="2971800" y="4343400"/>
              <a:chExt cx="914400" cy="1295400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12" name="Group 44"/>
              <p:cNvGrpSpPr/>
              <p:nvPr/>
            </p:nvGrpSpPr>
            <p:grpSpPr>
              <a:xfrm>
                <a:off x="2971800" y="4648200"/>
                <a:ext cx="609600" cy="990600"/>
                <a:chOff x="2667000" y="2971799"/>
                <a:chExt cx="609600" cy="990600"/>
              </a:xfrm>
            </p:grpSpPr>
            <p:sp>
              <p:nvSpPr>
                <p:cNvPr id="157" name="Oval 156"/>
                <p:cNvSpPr/>
                <p:nvPr/>
              </p:nvSpPr>
              <p:spPr>
                <a:xfrm>
                  <a:off x="2819400" y="2971799"/>
                  <a:ext cx="304800" cy="304800"/>
                </a:xfrm>
                <a:prstGeom prst="ellips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58" name="Straight Connector 157"/>
                <p:cNvCxnSpPr>
                  <a:stCxn id="157" idx="4"/>
                </p:cNvCxnSpPr>
                <p:nvPr/>
              </p:nvCxnSpPr>
              <p:spPr>
                <a:xfrm rot="5400000">
                  <a:off x="2780506" y="3467099"/>
                  <a:ext cx="381794" cy="794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59" name="Straight Connector 158"/>
                <p:cNvCxnSpPr/>
                <p:nvPr/>
              </p:nvCxnSpPr>
              <p:spPr>
                <a:xfrm rot="5400000">
                  <a:off x="27051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60" name="Straight Connector 159"/>
                <p:cNvCxnSpPr/>
                <p:nvPr/>
              </p:nvCxnSpPr>
              <p:spPr>
                <a:xfrm rot="16200000" flipH="1">
                  <a:off x="29337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61" name="Straight Connector 160"/>
                <p:cNvCxnSpPr/>
                <p:nvPr/>
              </p:nvCxnSpPr>
              <p:spPr>
                <a:xfrm rot="10800000" flipV="1">
                  <a:off x="2971800" y="32765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62" name="Straight Connector 161"/>
                <p:cNvCxnSpPr/>
                <p:nvPr/>
              </p:nvCxnSpPr>
              <p:spPr>
                <a:xfrm>
                  <a:off x="2667000" y="3276599"/>
                  <a:ext cx="304801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</p:grpSp>
          <p:sp>
            <p:nvSpPr>
              <p:cNvPr id="156" name="Oval Callout 155"/>
              <p:cNvSpPr/>
              <p:nvPr/>
            </p:nvSpPr>
            <p:spPr>
              <a:xfrm>
                <a:off x="3352800" y="4343400"/>
                <a:ext cx="533400" cy="304800"/>
              </a:xfrm>
              <a:prstGeom prst="wedgeEllipseCallou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5</a:t>
                </a:r>
                <a:endParaRPr lang="en-US" dirty="0"/>
              </a:p>
            </p:txBody>
          </p:sp>
        </p:grpSp>
        <p:grpSp>
          <p:nvGrpSpPr>
            <p:cNvPr id="13" name="Group 162"/>
            <p:cNvGrpSpPr/>
            <p:nvPr/>
          </p:nvGrpSpPr>
          <p:grpSpPr>
            <a:xfrm>
              <a:off x="6400800" y="4114800"/>
              <a:ext cx="914400" cy="1295400"/>
              <a:chOff x="2971800" y="4343400"/>
              <a:chExt cx="914400" cy="1295400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14" name="Group 44"/>
              <p:cNvGrpSpPr/>
              <p:nvPr/>
            </p:nvGrpSpPr>
            <p:grpSpPr>
              <a:xfrm>
                <a:off x="2971800" y="4648200"/>
                <a:ext cx="609600" cy="990600"/>
                <a:chOff x="2667000" y="2971799"/>
                <a:chExt cx="609600" cy="990600"/>
              </a:xfrm>
            </p:grpSpPr>
            <p:sp>
              <p:nvSpPr>
                <p:cNvPr id="166" name="Oval 165"/>
                <p:cNvSpPr/>
                <p:nvPr/>
              </p:nvSpPr>
              <p:spPr>
                <a:xfrm>
                  <a:off x="2819400" y="2971799"/>
                  <a:ext cx="304800" cy="304800"/>
                </a:xfrm>
                <a:prstGeom prst="ellips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67" name="Straight Connector 166"/>
                <p:cNvCxnSpPr>
                  <a:stCxn id="166" idx="4"/>
                </p:cNvCxnSpPr>
                <p:nvPr/>
              </p:nvCxnSpPr>
              <p:spPr>
                <a:xfrm rot="5400000">
                  <a:off x="2780506" y="3467099"/>
                  <a:ext cx="381794" cy="794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68" name="Straight Connector 167"/>
                <p:cNvCxnSpPr/>
                <p:nvPr/>
              </p:nvCxnSpPr>
              <p:spPr>
                <a:xfrm rot="5400000">
                  <a:off x="27051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69" name="Straight Connector 168"/>
                <p:cNvCxnSpPr/>
                <p:nvPr/>
              </p:nvCxnSpPr>
              <p:spPr>
                <a:xfrm rot="16200000" flipH="1">
                  <a:off x="29337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70" name="Straight Connector 169"/>
                <p:cNvCxnSpPr/>
                <p:nvPr/>
              </p:nvCxnSpPr>
              <p:spPr>
                <a:xfrm rot="10800000" flipV="1">
                  <a:off x="2971800" y="32765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71" name="Straight Connector 170"/>
                <p:cNvCxnSpPr/>
                <p:nvPr/>
              </p:nvCxnSpPr>
              <p:spPr>
                <a:xfrm>
                  <a:off x="2667000" y="3276599"/>
                  <a:ext cx="304801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</p:grpSp>
          <p:sp>
            <p:nvSpPr>
              <p:cNvPr id="165" name="Oval Callout 164"/>
              <p:cNvSpPr/>
              <p:nvPr/>
            </p:nvSpPr>
            <p:spPr>
              <a:xfrm>
                <a:off x="3352800" y="4343400"/>
                <a:ext cx="533400" cy="304800"/>
              </a:xfrm>
              <a:prstGeom prst="wedgeEllipseCallou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 smtClean="0">
                    <a:solidFill>
                      <a:srgbClr val="FF0000"/>
                    </a:solidFill>
                  </a:rPr>
                  <a:t>4</a:t>
                </a:r>
                <a:endParaRPr lang="en-US" b="1" dirty="0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15" name="Group 171"/>
            <p:cNvGrpSpPr/>
            <p:nvPr/>
          </p:nvGrpSpPr>
          <p:grpSpPr>
            <a:xfrm>
              <a:off x="5410200" y="5181600"/>
              <a:ext cx="914400" cy="1295400"/>
              <a:chOff x="2971800" y="4343400"/>
              <a:chExt cx="914400" cy="1295400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16" name="Group 44"/>
              <p:cNvGrpSpPr/>
              <p:nvPr/>
            </p:nvGrpSpPr>
            <p:grpSpPr>
              <a:xfrm>
                <a:off x="2971800" y="4648200"/>
                <a:ext cx="609600" cy="990600"/>
                <a:chOff x="2667000" y="2971799"/>
                <a:chExt cx="609600" cy="990600"/>
              </a:xfrm>
            </p:grpSpPr>
            <p:sp>
              <p:nvSpPr>
                <p:cNvPr id="175" name="Oval 174"/>
                <p:cNvSpPr/>
                <p:nvPr/>
              </p:nvSpPr>
              <p:spPr>
                <a:xfrm>
                  <a:off x="2819400" y="2971799"/>
                  <a:ext cx="304800" cy="304800"/>
                </a:xfrm>
                <a:prstGeom prst="ellips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76" name="Straight Connector 175"/>
                <p:cNvCxnSpPr>
                  <a:stCxn id="175" idx="4"/>
                </p:cNvCxnSpPr>
                <p:nvPr/>
              </p:nvCxnSpPr>
              <p:spPr>
                <a:xfrm rot="5400000">
                  <a:off x="2780506" y="3467099"/>
                  <a:ext cx="381794" cy="794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77" name="Straight Connector 176"/>
                <p:cNvCxnSpPr/>
                <p:nvPr/>
              </p:nvCxnSpPr>
              <p:spPr>
                <a:xfrm rot="5400000">
                  <a:off x="27051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78" name="Straight Connector 177"/>
                <p:cNvCxnSpPr/>
                <p:nvPr/>
              </p:nvCxnSpPr>
              <p:spPr>
                <a:xfrm rot="16200000" flipH="1">
                  <a:off x="29337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79" name="Straight Connector 178"/>
                <p:cNvCxnSpPr/>
                <p:nvPr/>
              </p:nvCxnSpPr>
              <p:spPr>
                <a:xfrm rot="10800000" flipV="1">
                  <a:off x="2971800" y="32765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80" name="Straight Connector 179"/>
                <p:cNvCxnSpPr/>
                <p:nvPr/>
              </p:nvCxnSpPr>
              <p:spPr>
                <a:xfrm>
                  <a:off x="2667000" y="3276599"/>
                  <a:ext cx="304801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</p:grpSp>
          <p:sp>
            <p:nvSpPr>
              <p:cNvPr id="174" name="Oval Callout 173"/>
              <p:cNvSpPr/>
              <p:nvPr/>
            </p:nvSpPr>
            <p:spPr>
              <a:xfrm>
                <a:off x="3352800" y="4343400"/>
                <a:ext cx="533400" cy="304800"/>
              </a:xfrm>
              <a:prstGeom prst="wedgeEllipseCallou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5</a:t>
                </a:r>
                <a:endParaRPr lang="en-US" dirty="0"/>
              </a:p>
            </p:txBody>
          </p:sp>
        </p:grpSp>
        <p:grpSp>
          <p:nvGrpSpPr>
            <p:cNvPr id="17" name="Group 180"/>
            <p:cNvGrpSpPr/>
            <p:nvPr/>
          </p:nvGrpSpPr>
          <p:grpSpPr>
            <a:xfrm>
              <a:off x="5410200" y="3581400"/>
              <a:ext cx="914400" cy="1295400"/>
              <a:chOff x="2971800" y="4343400"/>
              <a:chExt cx="914400" cy="1295400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18" name="Group 44"/>
              <p:cNvGrpSpPr/>
              <p:nvPr/>
            </p:nvGrpSpPr>
            <p:grpSpPr>
              <a:xfrm>
                <a:off x="2971800" y="4648200"/>
                <a:ext cx="609600" cy="990600"/>
                <a:chOff x="2667000" y="2971799"/>
                <a:chExt cx="609600" cy="990600"/>
              </a:xfrm>
            </p:grpSpPr>
            <p:sp>
              <p:nvSpPr>
                <p:cNvPr id="184" name="Oval 183"/>
                <p:cNvSpPr/>
                <p:nvPr/>
              </p:nvSpPr>
              <p:spPr>
                <a:xfrm>
                  <a:off x="2819400" y="2971799"/>
                  <a:ext cx="304800" cy="304800"/>
                </a:xfrm>
                <a:prstGeom prst="ellips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85" name="Straight Connector 184"/>
                <p:cNvCxnSpPr>
                  <a:stCxn id="184" idx="4"/>
                </p:cNvCxnSpPr>
                <p:nvPr/>
              </p:nvCxnSpPr>
              <p:spPr>
                <a:xfrm rot="5400000">
                  <a:off x="2780506" y="3467099"/>
                  <a:ext cx="381794" cy="794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86" name="Straight Connector 185"/>
                <p:cNvCxnSpPr/>
                <p:nvPr/>
              </p:nvCxnSpPr>
              <p:spPr>
                <a:xfrm rot="5400000">
                  <a:off x="27051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87" name="Straight Connector 186"/>
                <p:cNvCxnSpPr/>
                <p:nvPr/>
              </p:nvCxnSpPr>
              <p:spPr>
                <a:xfrm rot="16200000" flipH="1">
                  <a:off x="29337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88" name="Straight Connector 187"/>
                <p:cNvCxnSpPr/>
                <p:nvPr/>
              </p:nvCxnSpPr>
              <p:spPr>
                <a:xfrm rot="10800000" flipV="1">
                  <a:off x="2971800" y="32765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89" name="Straight Connector 188"/>
                <p:cNvCxnSpPr/>
                <p:nvPr/>
              </p:nvCxnSpPr>
              <p:spPr>
                <a:xfrm>
                  <a:off x="2667000" y="3276599"/>
                  <a:ext cx="304801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</p:grpSp>
          <p:sp>
            <p:nvSpPr>
              <p:cNvPr id="183" name="Oval Callout 182"/>
              <p:cNvSpPr/>
              <p:nvPr/>
            </p:nvSpPr>
            <p:spPr>
              <a:xfrm>
                <a:off x="3352800" y="4343400"/>
                <a:ext cx="533400" cy="304800"/>
              </a:xfrm>
              <a:prstGeom prst="wedgeEllipseCallou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3</a:t>
                </a:r>
                <a:endParaRPr lang="en-US" dirty="0"/>
              </a:p>
            </p:txBody>
          </p:sp>
        </p:grpSp>
        <p:grpSp>
          <p:nvGrpSpPr>
            <p:cNvPr id="19" name="Group 189"/>
            <p:cNvGrpSpPr/>
            <p:nvPr/>
          </p:nvGrpSpPr>
          <p:grpSpPr>
            <a:xfrm>
              <a:off x="3276600" y="2743200"/>
              <a:ext cx="914400" cy="1295400"/>
              <a:chOff x="2971800" y="4343400"/>
              <a:chExt cx="914400" cy="1295400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20" name="Group 44"/>
              <p:cNvGrpSpPr/>
              <p:nvPr/>
            </p:nvGrpSpPr>
            <p:grpSpPr>
              <a:xfrm>
                <a:off x="2971800" y="4648200"/>
                <a:ext cx="609600" cy="990600"/>
                <a:chOff x="2667000" y="2971799"/>
                <a:chExt cx="609600" cy="990600"/>
              </a:xfrm>
            </p:grpSpPr>
            <p:sp>
              <p:nvSpPr>
                <p:cNvPr id="193" name="Oval 192"/>
                <p:cNvSpPr/>
                <p:nvPr/>
              </p:nvSpPr>
              <p:spPr>
                <a:xfrm>
                  <a:off x="2819400" y="2971799"/>
                  <a:ext cx="304800" cy="304800"/>
                </a:xfrm>
                <a:prstGeom prst="ellips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94" name="Straight Connector 193"/>
                <p:cNvCxnSpPr>
                  <a:stCxn id="193" idx="4"/>
                </p:cNvCxnSpPr>
                <p:nvPr/>
              </p:nvCxnSpPr>
              <p:spPr>
                <a:xfrm rot="5400000">
                  <a:off x="2780506" y="3467099"/>
                  <a:ext cx="381794" cy="794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95" name="Straight Connector 194"/>
                <p:cNvCxnSpPr/>
                <p:nvPr/>
              </p:nvCxnSpPr>
              <p:spPr>
                <a:xfrm rot="5400000">
                  <a:off x="27051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96" name="Straight Connector 195"/>
                <p:cNvCxnSpPr/>
                <p:nvPr/>
              </p:nvCxnSpPr>
              <p:spPr>
                <a:xfrm rot="16200000" flipH="1">
                  <a:off x="29337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97" name="Straight Connector 196"/>
                <p:cNvCxnSpPr/>
                <p:nvPr/>
              </p:nvCxnSpPr>
              <p:spPr>
                <a:xfrm rot="10800000" flipV="1">
                  <a:off x="2971800" y="32765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98" name="Straight Connector 197"/>
                <p:cNvCxnSpPr/>
                <p:nvPr/>
              </p:nvCxnSpPr>
              <p:spPr>
                <a:xfrm>
                  <a:off x="2667000" y="3276599"/>
                  <a:ext cx="304801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</p:grpSp>
          <p:sp>
            <p:nvSpPr>
              <p:cNvPr id="192" name="Oval Callout 191"/>
              <p:cNvSpPr/>
              <p:nvPr/>
            </p:nvSpPr>
            <p:spPr>
              <a:xfrm>
                <a:off x="3352800" y="4343400"/>
                <a:ext cx="533400" cy="304800"/>
              </a:xfrm>
              <a:prstGeom prst="wedgeEllipseCallou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1</a:t>
                </a:r>
                <a:endParaRPr lang="en-US" dirty="0"/>
              </a:p>
            </p:txBody>
          </p:sp>
        </p:grpSp>
        <p:grpSp>
          <p:nvGrpSpPr>
            <p:cNvPr id="21" name="Group 198"/>
            <p:cNvGrpSpPr/>
            <p:nvPr/>
          </p:nvGrpSpPr>
          <p:grpSpPr>
            <a:xfrm>
              <a:off x="6553200" y="2667000"/>
              <a:ext cx="914400" cy="1295400"/>
              <a:chOff x="2971800" y="4343400"/>
              <a:chExt cx="914400" cy="1295400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22" name="Group 44"/>
              <p:cNvGrpSpPr/>
              <p:nvPr/>
            </p:nvGrpSpPr>
            <p:grpSpPr>
              <a:xfrm>
                <a:off x="2971800" y="4648200"/>
                <a:ext cx="609600" cy="990600"/>
                <a:chOff x="2667000" y="2971799"/>
                <a:chExt cx="609600" cy="990600"/>
              </a:xfrm>
            </p:grpSpPr>
            <p:sp>
              <p:nvSpPr>
                <p:cNvPr id="202" name="Oval 201"/>
                <p:cNvSpPr/>
                <p:nvPr/>
              </p:nvSpPr>
              <p:spPr>
                <a:xfrm>
                  <a:off x="2819400" y="2971799"/>
                  <a:ext cx="304800" cy="304800"/>
                </a:xfrm>
                <a:prstGeom prst="ellips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03" name="Straight Connector 202"/>
                <p:cNvCxnSpPr>
                  <a:stCxn id="202" idx="4"/>
                </p:cNvCxnSpPr>
                <p:nvPr/>
              </p:nvCxnSpPr>
              <p:spPr>
                <a:xfrm rot="5400000">
                  <a:off x="2780506" y="3467099"/>
                  <a:ext cx="381794" cy="794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204" name="Straight Connector 203"/>
                <p:cNvCxnSpPr/>
                <p:nvPr/>
              </p:nvCxnSpPr>
              <p:spPr>
                <a:xfrm rot="5400000">
                  <a:off x="27051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205" name="Straight Connector 204"/>
                <p:cNvCxnSpPr/>
                <p:nvPr/>
              </p:nvCxnSpPr>
              <p:spPr>
                <a:xfrm rot="16200000" flipH="1">
                  <a:off x="29337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206" name="Straight Connector 205"/>
                <p:cNvCxnSpPr/>
                <p:nvPr/>
              </p:nvCxnSpPr>
              <p:spPr>
                <a:xfrm rot="10800000" flipV="1">
                  <a:off x="2971800" y="32765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207" name="Straight Connector 206"/>
                <p:cNvCxnSpPr/>
                <p:nvPr/>
              </p:nvCxnSpPr>
              <p:spPr>
                <a:xfrm>
                  <a:off x="2667000" y="3276599"/>
                  <a:ext cx="304801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</p:grpSp>
          <p:sp>
            <p:nvSpPr>
              <p:cNvPr id="201" name="Oval Callout 200"/>
              <p:cNvSpPr/>
              <p:nvPr/>
            </p:nvSpPr>
            <p:spPr>
              <a:xfrm>
                <a:off x="3352800" y="4343400"/>
                <a:ext cx="533400" cy="304800"/>
              </a:xfrm>
              <a:prstGeom prst="wedgeEllipseCallou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5</a:t>
                </a:r>
                <a:endParaRPr lang="en-US" dirty="0"/>
              </a:p>
            </p:txBody>
          </p:sp>
        </p:grpSp>
        <p:grpSp>
          <p:nvGrpSpPr>
            <p:cNvPr id="23" name="Group 207"/>
            <p:cNvGrpSpPr/>
            <p:nvPr/>
          </p:nvGrpSpPr>
          <p:grpSpPr>
            <a:xfrm>
              <a:off x="1981200" y="2895600"/>
              <a:ext cx="914400" cy="1295400"/>
              <a:chOff x="2971800" y="4343400"/>
              <a:chExt cx="914400" cy="1295400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24" name="Group 44"/>
              <p:cNvGrpSpPr/>
              <p:nvPr/>
            </p:nvGrpSpPr>
            <p:grpSpPr>
              <a:xfrm>
                <a:off x="2971800" y="4648200"/>
                <a:ext cx="609600" cy="990600"/>
                <a:chOff x="2667000" y="2971799"/>
                <a:chExt cx="609600" cy="990600"/>
              </a:xfrm>
            </p:grpSpPr>
            <p:sp>
              <p:nvSpPr>
                <p:cNvPr id="211" name="Oval 210"/>
                <p:cNvSpPr/>
                <p:nvPr/>
              </p:nvSpPr>
              <p:spPr>
                <a:xfrm>
                  <a:off x="2819400" y="2971799"/>
                  <a:ext cx="304800" cy="304800"/>
                </a:xfrm>
                <a:prstGeom prst="ellips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12" name="Straight Connector 211"/>
                <p:cNvCxnSpPr>
                  <a:stCxn id="211" idx="4"/>
                </p:cNvCxnSpPr>
                <p:nvPr/>
              </p:nvCxnSpPr>
              <p:spPr>
                <a:xfrm rot="5400000">
                  <a:off x="2780506" y="3467099"/>
                  <a:ext cx="381794" cy="794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213" name="Straight Connector 212"/>
                <p:cNvCxnSpPr/>
                <p:nvPr/>
              </p:nvCxnSpPr>
              <p:spPr>
                <a:xfrm rot="5400000">
                  <a:off x="27051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214" name="Straight Connector 213"/>
                <p:cNvCxnSpPr/>
                <p:nvPr/>
              </p:nvCxnSpPr>
              <p:spPr>
                <a:xfrm rot="16200000" flipH="1">
                  <a:off x="29337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215" name="Straight Connector 214"/>
                <p:cNvCxnSpPr/>
                <p:nvPr/>
              </p:nvCxnSpPr>
              <p:spPr>
                <a:xfrm rot="10800000" flipV="1">
                  <a:off x="2971800" y="32765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216" name="Straight Connector 215"/>
                <p:cNvCxnSpPr/>
                <p:nvPr/>
              </p:nvCxnSpPr>
              <p:spPr>
                <a:xfrm>
                  <a:off x="2667000" y="3276599"/>
                  <a:ext cx="304801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</p:grpSp>
          <p:sp>
            <p:nvSpPr>
              <p:cNvPr id="210" name="Oval Callout 209"/>
              <p:cNvSpPr/>
              <p:nvPr/>
            </p:nvSpPr>
            <p:spPr>
              <a:xfrm>
                <a:off x="3352800" y="4343400"/>
                <a:ext cx="533400" cy="304800"/>
              </a:xfrm>
              <a:prstGeom prst="wedgeEllipseCallou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 smtClean="0">
                    <a:solidFill>
                      <a:srgbClr val="FF0000"/>
                    </a:solidFill>
                  </a:rPr>
                  <a:t>1</a:t>
                </a:r>
                <a:endParaRPr lang="en-US" b="1" dirty="0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25" name="Group 216"/>
            <p:cNvGrpSpPr/>
            <p:nvPr/>
          </p:nvGrpSpPr>
          <p:grpSpPr>
            <a:xfrm>
              <a:off x="1219200" y="5257800"/>
              <a:ext cx="914400" cy="1295400"/>
              <a:chOff x="2971800" y="4343400"/>
              <a:chExt cx="914400" cy="1295400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26" name="Group 44"/>
              <p:cNvGrpSpPr/>
              <p:nvPr/>
            </p:nvGrpSpPr>
            <p:grpSpPr>
              <a:xfrm>
                <a:off x="2971800" y="4648200"/>
                <a:ext cx="609600" cy="990600"/>
                <a:chOff x="2667000" y="2971799"/>
                <a:chExt cx="609600" cy="990600"/>
              </a:xfrm>
            </p:grpSpPr>
            <p:sp>
              <p:nvSpPr>
                <p:cNvPr id="220" name="Oval 219"/>
                <p:cNvSpPr/>
                <p:nvPr/>
              </p:nvSpPr>
              <p:spPr>
                <a:xfrm>
                  <a:off x="2819400" y="2971799"/>
                  <a:ext cx="304800" cy="304800"/>
                </a:xfrm>
                <a:prstGeom prst="ellips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21" name="Straight Connector 220"/>
                <p:cNvCxnSpPr>
                  <a:stCxn id="220" idx="4"/>
                </p:cNvCxnSpPr>
                <p:nvPr/>
              </p:nvCxnSpPr>
              <p:spPr>
                <a:xfrm rot="5400000">
                  <a:off x="2780506" y="3467099"/>
                  <a:ext cx="381794" cy="794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222" name="Straight Connector 221"/>
                <p:cNvCxnSpPr/>
                <p:nvPr/>
              </p:nvCxnSpPr>
              <p:spPr>
                <a:xfrm rot="5400000">
                  <a:off x="27051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223" name="Straight Connector 222"/>
                <p:cNvCxnSpPr/>
                <p:nvPr/>
              </p:nvCxnSpPr>
              <p:spPr>
                <a:xfrm rot="16200000" flipH="1">
                  <a:off x="29337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224" name="Straight Connector 223"/>
                <p:cNvCxnSpPr/>
                <p:nvPr/>
              </p:nvCxnSpPr>
              <p:spPr>
                <a:xfrm rot="10800000" flipV="1">
                  <a:off x="2971800" y="32765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225" name="Straight Connector 224"/>
                <p:cNvCxnSpPr/>
                <p:nvPr/>
              </p:nvCxnSpPr>
              <p:spPr>
                <a:xfrm>
                  <a:off x="2667000" y="3276599"/>
                  <a:ext cx="304801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</p:grpSp>
          <p:sp>
            <p:nvSpPr>
              <p:cNvPr id="219" name="Oval Callout 218"/>
              <p:cNvSpPr/>
              <p:nvPr/>
            </p:nvSpPr>
            <p:spPr>
              <a:xfrm>
                <a:off x="3352800" y="4343400"/>
                <a:ext cx="533400" cy="304800"/>
              </a:xfrm>
              <a:prstGeom prst="wedgeEllipseCallou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 smtClean="0">
                    <a:solidFill>
                      <a:srgbClr val="FF0000"/>
                    </a:solidFill>
                  </a:rPr>
                  <a:t>3</a:t>
                </a:r>
                <a:endParaRPr lang="en-US" b="1" dirty="0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27" name="Group 234"/>
            <p:cNvGrpSpPr/>
            <p:nvPr/>
          </p:nvGrpSpPr>
          <p:grpSpPr>
            <a:xfrm>
              <a:off x="6019800" y="533400"/>
              <a:ext cx="914400" cy="1295400"/>
              <a:chOff x="2971800" y="4343400"/>
              <a:chExt cx="914400" cy="1295400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28" name="Group 44"/>
              <p:cNvGrpSpPr/>
              <p:nvPr/>
            </p:nvGrpSpPr>
            <p:grpSpPr>
              <a:xfrm>
                <a:off x="2971800" y="4648200"/>
                <a:ext cx="609600" cy="990600"/>
                <a:chOff x="2667000" y="2971799"/>
                <a:chExt cx="609600" cy="990600"/>
              </a:xfrm>
            </p:grpSpPr>
            <p:sp>
              <p:nvSpPr>
                <p:cNvPr id="238" name="Oval 237"/>
                <p:cNvSpPr/>
                <p:nvPr/>
              </p:nvSpPr>
              <p:spPr>
                <a:xfrm>
                  <a:off x="2819400" y="2971799"/>
                  <a:ext cx="304800" cy="304800"/>
                </a:xfrm>
                <a:prstGeom prst="ellips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39" name="Straight Connector 238"/>
                <p:cNvCxnSpPr>
                  <a:stCxn id="238" idx="4"/>
                </p:cNvCxnSpPr>
                <p:nvPr/>
              </p:nvCxnSpPr>
              <p:spPr>
                <a:xfrm rot="5400000">
                  <a:off x="2780506" y="3467099"/>
                  <a:ext cx="381794" cy="794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240" name="Straight Connector 239"/>
                <p:cNvCxnSpPr/>
                <p:nvPr/>
              </p:nvCxnSpPr>
              <p:spPr>
                <a:xfrm rot="5400000">
                  <a:off x="27051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241" name="Straight Connector 240"/>
                <p:cNvCxnSpPr/>
                <p:nvPr/>
              </p:nvCxnSpPr>
              <p:spPr>
                <a:xfrm rot="16200000" flipH="1">
                  <a:off x="29337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242" name="Straight Connector 241"/>
                <p:cNvCxnSpPr/>
                <p:nvPr/>
              </p:nvCxnSpPr>
              <p:spPr>
                <a:xfrm rot="10800000" flipV="1">
                  <a:off x="2971800" y="32765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243" name="Straight Connector 242"/>
                <p:cNvCxnSpPr/>
                <p:nvPr/>
              </p:nvCxnSpPr>
              <p:spPr>
                <a:xfrm>
                  <a:off x="2667000" y="3276599"/>
                  <a:ext cx="304801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</p:grpSp>
          <p:sp>
            <p:nvSpPr>
              <p:cNvPr id="237" name="Oval Callout 236"/>
              <p:cNvSpPr/>
              <p:nvPr/>
            </p:nvSpPr>
            <p:spPr>
              <a:xfrm>
                <a:off x="3352800" y="4343400"/>
                <a:ext cx="533400" cy="304800"/>
              </a:xfrm>
              <a:prstGeom prst="wedgeEllipseCallou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1</a:t>
                </a:r>
                <a:endParaRPr lang="en-US" dirty="0"/>
              </a:p>
            </p:txBody>
          </p:sp>
        </p:grpSp>
        <p:grpSp>
          <p:nvGrpSpPr>
            <p:cNvPr id="29" name="Group 243"/>
            <p:cNvGrpSpPr/>
            <p:nvPr/>
          </p:nvGrpSpPr>
          <p:grpSpPr>
            <a:xfrm>
              <a:off x="6705600" y="838200"/>
              <a:ext cx="914400" cy="1295400"/>
              <a:chOff x="2971800" y="4343400"/>
              <a:chExt cx="914400" cy="1295400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30" name="Group 44"/>
              <p:cNvGrpSpPr/>
              <p:nvPr/>
            </p:nvGrpSpPr>
            <p:grpSpPr>
              <a:xfrm>
                <a:off x="2971800" y="4648200"/>
                <a:ext cx="609600" cy="990600"/>
                <a:chOff x="2667000" y="2971799"/>
                <a:chExt cx="609600" cy="990600"/>
              </a:xfrm>
            </p:grpSpPr>
            <p:sp>
              <p:nvSpPr>
                <p:cNvPr id="247" name="Oval 246"/>
                <p:cNvSpPr/>
                <p:nvPr/>
              </p:nvSpPr>
              <p:spPr>
                <a:xfrm>
                  <a:off x="2819400" y="2971799"/>
                  <a:ext cx="304800" cy="304800"/>
                </a:xfrm>
                <a:prstGeom prst="ellips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48" name="Straight Connector 247"/>
                <p:cNvCxnSpPr>
                  <a:stCxn id="247" idx="4"/>
                </p:cNvCxnSpPr>
                <p:nvPr/>
              </p:nvCxnSpPr>
              <p:spPr>
                <a:xfrm rot="5400000">
                  <a:off x="2780506" y="3467099"/>
                  <a:ext cx="381794" cy="794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249" name="Straight Connector 248"/>
                <p:cNvCxnSpPr/>
                <p:nvPr/>
              </p:nvCxnSpPr>
              <p:spPr>
                <a:xfrm rot="5400000">
                  <a:off x="27051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250" name="Straight Connector 249"/>
                <p:cNvCxnSpPr/>
                <p:nvPr/>
              </p:nvCxnSpPr>
              <p:spPr>
                <a:xfrm rot="16200000" flipH="1">
                  <a:off x="29337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251" name="Straight Connector 250"/>
                <p:cNvCxnSpPr/>
                <p:nvPr/>
              </p:nvCxnSpPr>
              <p:spPr>
                <a:xfrm rot="10800000" flipV="1">
                  <a:off x="2971800" y="32765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252" name="Straight Connector 251"/>
                <p:cNvCxnSpPr/>
                <p:nvPr/>
              </p:nvCxnSpPr>
              <p:spPr>
                <a:xfrm>
                  <a:off x="2667000" y="3276599"/>
                  <a:ext cx="304801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</p:grpSp>
          <p:sp>
            <p:nvSpPr>
              <p:cNvPr id="246" name="Oval Callout 245"/>
              <p:cNvSpPr/>
              <p:nvPr/>
            </p:nvSpPr>
            <p:spPr>
              <a:xfrm>
                <a:off x="3352800" y="4343400"/>
                <a:ext cx="533400" cy="304800"/>
              </a:xfrm>
              <a:prstGeom prst="wedgeEllipseCallou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 smtClean="0">
                    <a:solidFill>
                      <a:srgbClr val="FF0000"/>
                    </a:solidFill>
                  </a:rPr>
                  <a:t>1</a:t>
                </a:r>
                <a:endParaRPr lang="en-US" b="1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262" name="Rounded Rectangle 261"/>
            <p:cNvSpPr/>
            <p:nvPr/>
          </p:nvSpPr>
          <p:spPr>
            <a:xfrm>
              <a:off x="5562600" y="457200"/>
              <a:ext cx="2590800" cy="1828800"/>
            </a:xfrm>
            <a:prstGeom prst="round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3" name="Rounded Rectangle 262"/>
            <p:cNvSpPr/>
            <p:nvPr/>
          </p:nvSpPr>
          <p:spPr>
            <a:xfrm>
              <a:off x="533400" y="1143000"/>
              <a:ext cx="3886200" cy="3200400"/>
            </a:xfrm>
            <a:prstGeom prst="round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4" name="Rounded Rectangle 263"/>
            <p:cNvSpPr/>
            <p:nvPr/>
          </p:nvSpPr>
          <p:spPr>
            <a:xfrm>
              <a:off x="5181600" y="2590800"/>
              <a:ext cx="3505200" cy="4038600"/>
            </a:xfrm>
            <a:prstGeom prst="round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5" name="Rounded Rectangle 264"/>
            <p:cNvSpPr/>
            <p:nvPr/>
          </p:nvSpPr>
          <p:spPr>
            <a:xfrm>
              <a:off x="838200" y="5181600"/>
              <a:ext cx="1524000" cy="1524000"/>
            </a:xfrm>
            <a:prstGeom prst="round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7" name="TextBox 266"/>
            <p:cNvSpPr txBox="1"/>
            <p:nvPr/>
          </p:nvSpPr>
          <p:spPr>
            <a:xfrm>
              <a:off x="685800" y="1229380"/>
              <a:ext cx="457200" cy="10464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/>
                <a:t>A</a:t>
              </a:r>
              <a:endParaRPr lang="en-US" dirty="0"/>
            </a:p>
          </p:txBody>
        </p:sp>
        <p:sp>
          <p:nvSpPr>
            <p:cNvPr id="268" name="TextBox 267"/>
            <p:cNvSpPr txBox="1"/>
            <p:nvPr/>
          </p:nvSpPr>
          <p:spPr>
            <a:xfrm>
              <a:off x="5638800" y="543580"/>
              <a:ext cx="457200" cy="10464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/>
                <a:t>B</a:t>
              </a:r>
              <a:endParaRPr lang="en-US" dirty="0"/>
            </a:p>
          </p:txBody>
        </p:sp>
        <p:sp>
          <p:nvSpPr>
            <p:cNvPr id="269" name="TextBox 268"/>
            <p:cNvSpPr txBox="1"/>
            <p:nvPr/>
          </p:nvSpPr>
          <p:spPr>
            <a:xfrm>
              <a:off x="5334000" y="2753380"/>
              <a:ext cx="457200" cy="10464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/>
                <a:t>C</a:t>
              </a:r>
              <a:endParaRPr lang="en-US" dirty="0"/>
            </a:p>
          </p:txBody>
        </p:sp>
        <p:sp>
          <p:nvSpPr>
            <p:cNvPr id="270" name="TextBox 269"/>
            <p:cNvSpPr txBox="1"/>
            <p:nvPr/>
          </p:nvSpPr>
          <p:spPr>
            <a:xfrm>
              <a:off x="838200" y="5181600"/>
              <a:ext cx="457200" cy="10464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/>
                <a:t>D</a:t>
              </a:r>
              <a:endParaRPr lang="en-US" dirty="0"/>
            </a:p>
          </p:txBody>
        </p:sp>
      </p:grpSp>
      <p:sp>
        <p:nvSpPr>
          <p:cNvPr id="145" name="Title 14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Cluster-Based Collaborative Filtering</a:t>
            </a:r>
            <a:endParaRPr lang="en-US" dirty="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Rating using Nearest Neighbors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Can also infer ratings based on nearest neighbors</a:t>
            </a:r>
          </a:p>
          <a:p>
            <a:r>
              <a:rPr lang="en-US" dirty="0" smtClean="0"/>
              <a:t>Similar to </a:t>
            </a:r>
            <a:r>
              <a:rPr lang="en-US" i="1" dirty="0" smtClean="0"/>
              <a:t>K</a:t>
            </a:r>
            <a:r>
              <a:rPr lang="en-US" dirty="0" smtClean="0"/>
              <a:t>-nearest neighbors clustering</a:t>
            </a:r>
          </a:p>
          <a:p>
            <a:r>
              <a:rPr lang="en-US" dirty="0" smtClean="0"/>
              <a:t>Weight ratings of nearest neighbor according to similarity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Best to use (rating - average rating) because ratings are relative, not absolute</a:t>
            </a:r>
            <a:endParaRPr lang="en-US" dirty="0"/>
          </a:p>
        </p:txBody>
      </p:sp>
      <p:pic>
        <p:nvPicPr>
          <p:cNvPr id="5" name="Picture 4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1015478" y="3886200"/>
            <a:ext cx="7113042" cy="711762"/>
          </a:xfrm>
          <a:prstGeom prst="rect">
            <a:avLst/>
          </a:prstGeom>
          <a:noFill/>
          <a:ln/>
          <a:effectLst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Evaluating Collaborative Filtering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Standard metrics, such as precision are too strict for evaluating recommender systems</a:t>
            </a:r>
          </a:p>
          <a:p>
            <a:r>
              <a:rPr lang="en-US" dirty="0" smtClean="0"/>
              <a:t>Want to quantify how different predicted rating are from actual ratings</a:t>
            </a:r>
          </a:p>
          <a:p>
            <a:pPr lvl="1"/>
            <a:r>
              <a:rPr lang="en-US" dirty="0" smtClean="0"/>
              <a:t>Absolute error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lvl="1"/>
            <a:r>
              <a:rPr lang="en-US" dirty="0" smtClean="0"/>
              <a:t>Mean squared error</a:t>
            </a:r>
            <a:endParaRPr lang="en-US" dirty="0"/>
          </a:p>
        </p:txBody>
      </p:sp>
      <p:pic>
        <p:nvPicPr>
          <p:cNvPr id="9" name="Content Placeholder 4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90795" y="4419598"/>
            <a:ext cx="3962408" cy="685802"/>
          </a:xfrm>
          <a:prstGeom prst="rect">
            <a:avLst/>
          </a:prstGeom>
          <a:noFill/>
        </p:spPr>
      </p:pic>
      <p:pic>
        <p:nvPicPr>
          <p:cNvPr id="10" name="Picture 9" descr="TP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451349" y="5715000"/>
            <a:ext cx="4241300" cy="68580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Distributed Search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What is distributed search?</a:t>
            </a:r>
          </a:p>
          <a:p>
            <a:pPr lvl="1"/>
            <a:r>
              <a:rPr lang="en-US" dirty="0" smtClean="0"/>
              <a:t>Searching over networks or communities of nodes</a:t>
            </a:r>
          </a:p>
          <a:p>
            <a:pPr lvl="1"/>
            <a:r>
              <a:rPr lang="en-US" dirty="0" smtClean="0"/>
              <a:t>Each node contains some searchable data</a:t>
            </a:r>
          </a:p>
          <a:p>
            <a:r>
              <a:rPr lang="en-US" dirty="0" smtClean="0"/>
              <a:t>Distributed search applications</a:t>
            </a:r>
          </a:p>
          <a:p>
            <a:pPr lvl="1"/>
            <a:r>
              <a:rPr lang="en-US" dirty="0" err="1" smtClean="0"/>
              <a:t>Metasearch</a:t>
            </a:r>
            <a:endParaRPr lang="en-US" dirty="0" smtClean="0"/>
          </a:p>
          <a:p>
            <a:pPr lvl="2"/>
            <a:r>
              <a:rPr lang="en-US" dirty="0" smtClean="0"/>
              <a:t>Node: search engines</a:t>
            </a:r>
          </a:p>
          <a:p>
            <a:pPr lvl="2"/>
            <a:r>
              <a:rPr lang="en-US" dirty="0" smtClean="0"/>
              <a:t>Data: index</a:t>
            </a:r>
          </a:p>
          <a:p>
            <a:pPr lvl="1"/>
            <a:r>
              <a:rPr lang="en-US" dirty="0" smtClean="0"/>
              <a:t>Peer-to-peer (P2P)</a:t>
            </a:r>
          </a:p>
          <a:p>
            <a:pPr lvl="2"/>
            <a:r>
              <a:rPr lang="en-US" dirty="0" smtClean="0"/>
              <a:t>Node: user machines</a:t>
            </a:r>
          </a:p>
          <a:p>
            <a:pPr lvl="2"/>
            <a:r>
              <a:rPr lang="en-US" dirty="0" smtClean="0"/>
              <a:t>Data: index, files, etc.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Distributed Search Tasks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Resource representation</a:t>
            </a:r>
          </a:p>
          <a:p>
            <a:pPr lvl="1"/>
            <a:r>
              <a:rPr lang="en-US" dirty="0" smtClean="0"/>
              <a:t>How is a node represented?</a:t>
            </a:r>
          </a:p>
          <a:p>
            <a:r>
              <a:rPr lang="en-US" dirty="0" smtClean="0"/>
              <a:t>Resource selection</a:t>
            </a:r>
          </a:p>
          <a:p>
            <a:pPr lvl="1"/>
            <a:r>
              <a:rPr lang="en-US" dirty="0" smtClean="0"/>
              <a:t>Which nodes should be searched for the given information need?</a:t>
            </a:r>
          </a:p>
          <a:p>
            <a:r>
              <a:rPr lang="en-US" dirty="0" smtClean="0"/>
              <a:t>Result merging</a:t>
            </a:r>
          </a:p>
          <a:p>
            <a:pPr lvl="1"/>
            <a:r>
              <a:rPr lang="en-US" dirty="0" smtClean="0"/>
              <a:t>How do we combine the results obtained from all of the nodes?</a:t>
            </a:r>
            <a:endParaRPr lang="en-US" dirty="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Metasearch</a:t>
            </a:r>
            <a:r>
              <a:rPr lang="en-US" dirty="0" smtClean="0"/>
              <a:t> Engine Architecture</a:t>
            </a:r>
            <a:endParaRPr lang="en-US" dirty="0"/>
          </a:p>
        </p:txBody>
      </p:sp>
      <p:pic>
        <p:nvPicPr>
          <p:cNvPr id="1027" name="Picture 3" descr="C:\Users\croft\Desktop\metasearch.t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34604" y="1524000"/>
            <a:ext cx="6904835" cy="46482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Resource Representation and Selection Using Language 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Resource representation</a:t>
            </a:r>
          </a:p>
          <a:p>
            <a:pPr lvl="1"/>
            <a:r>
              <a:rPr lang="en-US" dirty="0" smtClean="0"/>
              <a:t>Language model of the documents on the node</a:t>
            </a:r>
          </a:p>
          <a:p>
            <a:pPr lvl="1"/>
            <a:r>
              <a:rPr lang="en-US" dirty="0" smtClean="0"/>
              <a:t>If document statistics are not available, a model can be estimated using query-based sampling</a:t>
            </a:r>
          </a:p>
          <a:p>
            <a:r>
              <a:rPr lang="en-US" dirty="0" smtClean="0"/>
              <a:t>Resource selection</a:t>
            </a:r>
          </a:p>
          <a:p>
            <a:pPr lvl="1"/>
            <a:r>
              <a:rPr lang="en-US" dirty="0" smtClean="0"/>
              <a:t>Given a query, rank resources according to the likelihood their language model generated the query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 Merging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Scores returned from each resource may not be comparable</a:t>
            </a:r>
          </a:p>
          <a:p>
            <a:r>
              <a:rPr lang="en-US" dirty="0" smtClean="0"/>
              <a:t>Must normalize the scores to produce a ranked list for the merged results</a:t>
            </a:r>
          </a:p>
          <a:p>
            <a:r>
              <a:rPr lang="en-US" dirty="0" smtClean="0"/>
              <a:t>Scores can be normalized using: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i="1" dirty="0" smtClean="0"/>
              <a:t>S</a:t>
            </a:r>
            <a:r>
              <a:rPr lang="en-US" i="1" baseline="-25000" dirty="0" smtClean="0"/>
              <a:t>d</a:t>
            </a:r>
            <a:r>
              <a:rPr lang="en-US" dirty="0" smtClean="0"/>
              <a:t> is the local score, </a:t>
            </a:r>
            <a:r>
              <a:rPr lang="en-US" i="1" dirty="0" smtClean="0"/>
              <a:t>R</a:t>
            </a:r>
            <a:r>
              <a:rPr lang="en-US" i="1" baseline="-25000" dirty="0" smtClean="0"/>
              <a:t>d</a:t>
            </a:r>
            <a:r>
              <a:rPr lang="en-US" dirty="0" smtClean="0"/>
              <a:t> is the resource score, and </a:t>
            </a:r>
            <a:r>
              <a:rPr lang="en-US" i="1" dirty="0" err="1" smtClean="0"/>
              <a:t>R</a:t>
            </a:r>
            <a:r>
              <a:rPr lang="en-US" i="1" baseline="-25000" dirty="0" err="1" smtClean="0"/>
              <a:t>min</a:t>
            </a:r>
            <a:r>
              <a:rPr lang="en-US" dirty="0" smtClean="0"/>
              <a:t> and </a:t>
            </a:r>
            <a:r>
              <a:rPr lang="en-US" i="1" dirty="0" err="1" smtClean="0"/>
              <a:t>R</a:t>
            </a:r>
            <a:r>
              <a:rPr lang="en-US" i="1" baseline="-25000" dirty="0" err="1" smtClean="0"/>
              <a:t>max</a:t>
            </a:r>
            <a:r>
              <a:rPr lang="en-US" dirty="0" smtClean="0"/>
              <a:t> are the minimum and maximum scores returned from the resource</a:t>
            </a:r>
          </a:p>
        </p:txBody>
      </p:sp>
      <p:pic>
        <p:nvPicPr>
          <p:cNvPr id="5" name="Picture 4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251451" y="3733800"/>
            <a:ext cx="2641098" cy="304800"/>
          </a:xfrm>
          <a:prstGeom prst="rect">
            <a:avLst/>
          </a:prstGeom>
          <a:noFill/>
        </p:spPr>
      </p:pic>
      <p:pic>
        <p:nvPicPr>
          <p:cNvPr id="7" name="Picture 6" descr="TP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641849" y="4191000"/>
            <a:ext cx="3860300" cy="3048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 Merging for </a:t>
            </a:r>
            <a:r>
              <a:rPr lang="en-US" dirty="0" err="1" smtClean="0"/>
              <a:t>Metasearch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Merging results in </a:t>
            </a:r>
            <a:r>
              <a:rPr lang="en-US" dirty="0" err="1" smtClean="0"/>
              <a:t>metasearch</a:t>
            </a:r>
            <a:r>
              <a:rPr lang="en-US" dirty="0" smtClean="0"/>
              <a:t> is different because the same result may appear in multiple result sets</a:t>
            </a:r>
          </a:p>
          <a:p>
            <a:r>
              <a:rPr lang="en-US" dirty="0" smtClean="0"/>
              <a:t>Scores from various search engines can be combined as follows:</a:t>
            </a:r>
          </a:p>
          <a:p>
            <a:pPr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r>
              <a:rPr lang="en-US" i="1" dirty="0" err="1" smtClean="0"/>
              <a:t>N</a:t>
            </a:r>
            <a:r>
              <a:rPr lang="en-US" i="1" baseline="-25000" dirty="0" err="1" smtClean="0"/>
              <a:t>d</a:t>
            </a:r>
            <a:r>
              <a:rPr lang="en-US" dirty="0" smtClean="0"/>
              <a:t> is the number of result sets that contain </a:t>
            </a:r>
            <a:r>
              <a:rPr lang="en-US" i="1" dirty="0" smtClean="0"/>
              <a:t>d</a:t>
            </a:r>
            <a:r>
              <a:rPr lang="en-US" dirty="0" smtClean="0"/>
              <a:t> and </a:t>
            </a:r>
            <a:r>
              <a:rPr lang="el-GR" dirty="0" smtClean="0"/>
              <a:t>γ</a:t>
            </a:r>
            <a:r>
              <a:rPr lang="en-US" dirty="0" smtClean="0"/>
              <a:t> is typically set to -1, 0, or 1</a:t>
            </a:r>
          </a:p>
          <a:p>
            <a:r>
              <a:rPr lang="el-GR" dirty="0" smtClean="0"/>
              <a:t>γ</a:t>
            </a:r>
            <a:r>
              <a:rPr lang="el-GR" i="1" dirty="0" smtClean="0"/>
              <a:t> </a:t>
            </a:r>
            <a:r>
              <a:rPr lang="en-US" dirty="0" smtClean="0"/>
              <a:t>= 1 (often called </a:t>
            </a:r>
            <a:r>
              <a:rPr lang="en-US" dirty="0" err="1" smtClean="0"/>
              <a:t>CombMNZ</a:t>
            </a:r>
            <a:r>
              <a:rPr lang="en-US" dirty="0" smtClean="0"/>
              <a:t>) has been shown to be highly effective for combining scores</a:t>
            </a:r>
          </a:p>
        </p:txBody>
      </p:sp>
      <p:pic>
        <p:nvPicPr>
          <p:cNvPr id="5" name="Picture 4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95698" y="3581400"/>
            <a:ext cx="1752604" cy="76200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User Tags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Content-based</a:t>
            </a:r>
          </a:p>
          <a:p>
            <a:pPr lvl="1"/>
            <a:r>
              <a:rPr lang="en-US" dirty="0" smtClean="0"/>
              <a:t>car, woman, sky</a:t>
            </a:r>
          </a:p>
          <a:p>
            <a:r>
              <a:rPr lang="en-US" dirty="0" smtClean="0"/>
              <a:t>Context-based</a:t>
            </a:r>
          </a:p>
          <a:p>
            <a:pPr lvl="1"/>
            <a:r>
              <a:rPr lang="en-US" dirty="0" smtClean="0"/>
              <a:t>new </a:t>
            </a:r>
            <a:r>
              <a:rPr lang="en-US" dirty="0" err="1" smtClean="0"/>
              <a:t>york</a:t>
            </a:r>
            <a:r>
              <a:rPr lang="en-US" dirty="0" smtClean="0"/>
              <a:t> city, empire state building</a:t>
            </a:r>
          </a:p>
          <a:p>
            <a:r>
              <a:rPr lang="en-US" dirty="0" smtClean="0"/>
              <a:t>Attribute</a:t>
            </a:r>
          </a:p>
          <a:p>
            <a:pPr lvl="1"/>
            <a:r>
              <a:rPr lang="en-US" dirty="0" err="1" smtClean="0"/>
              <a:t>nikon</a:t>
            </a:r>
            <a:r>
              <a:rPr lang="en-US" dirty="0" smtClean="0"/>
              <a:t> (type of camera), black and white (type of movie), homepage (type of web page)</a:t>
            </a:r>
          </a:p>
          <a:p>
            <a:r>
              <a:rPr lang="en-US" dirty="0" smtClean="0"/>
              <a:t>Subjective</a:t>
            </a:r>
          </a:p>
          <a:p>
            <a:pPr lvl="1"/>
            <a:r>
              <a:rPr lang="en-US" dirty="0" smtClean="0"/>
              <a:t>pretty, amazing, awesome</a:t>
            </a:r>
          </a:p>
          <a:p>
            <a:r>
              <a:rPr lang="en-US" dirty="0" smtClean="0"/>
              <a:t>Organizational</a:t>
            </a:r>
          </a:p>
          <a:p>
            <a:pPr lvl="1"/>
            <a:r>
              <a:rPr lang="en-US" dirty="0" smtClean="0"/>
              <a:t>to do, my pictures, readme</a:t>
            </a:r>
            <a:endParaRPr lang="en-US" dirty="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10-hrb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086057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4200" y="1981200"/>
            <a:ext cx="2057400" cy="3124200"/>
          </a:xfrm>
          <a:ln w="28575" cmpd="sng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>
            <a:noAutofit/>
          </a:bodyPr>
          <a:lstStyle/>
          <a:p>
            <a:r>
              <a:rPr lang="en-US" sz="2400" dirty="0" smtClean="0"/>
              <a:t>Mostly </a:t>
            </a:r>
            <a:r>
              <a:rPr lang="en-US" sz="2400" dirty="0" err="1" smtClean="0"/>
              <a:t>metasearch</a:t>
            </a:r>
            <a:r>
              <a:rPr lang="en-US" sz="2400" dirty="0" smtClean="0"/>
              <a:t> is not interesting, but you do have blended results from  verticals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310813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Peer-to-Peer Networks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Communities of users sharing data and files</a:t>
            </a:r>
          </a:p>
          <a:p>
            <a:pPr lvl="1"/>
            <a:r>
              <a:rPr lang="en-US" dirty="0" err="1" smtClean="0"/>
              <a:t>KaZaA</a:t>
            </a:r>
            <a:endParaRPr lang="en-US" dirty="0" smtClean="0"/>
          </a:p>
          <a:p>
            <a:pPr lvl="1"/>
            <a:r>
              <a:rPr lang="en-US" dirty="0" err="1" smtClean="0"/>
              <a:t>BearShare</a:t>
            </a:r>
            <a:endParaRPr lang="en-US" dirty="0" smtClean="0"/>
          </a:p>
          <a:p>
            <a:pPr lvl="1"/>
            <a:r>
              <a:rPr lang="en-US" dirty="0" err="1" smtClean="0"/>
              <a:t>BitTorrent</a:t>
            </a:r>
            <a:endParaRPr lang="en-US" dirty="0" smtClean="0"/>
          </a:p>
          <a:p>
            <a:r>
              <a:rPr lang="en-US" i="1" dirty="0" smtClean="0"/>
              <a:t>Clients</a:t>
            </a:r>
            <a:r>
              <a:rPr lang="en-US" dirty="0" smtClean="0"/>
              <a:t> issue queries to initiate search</a:t>
            </a:r>
          </a:p>
          <a:p>
            <a:r>
              <a:rPr lang="en-US" i="1" dirty="0" smtClean="0"/>
              <a:t>Servers</a:t>
            </a:r>
            <a:r>
              <a:rPr lang="en-US" dirty="0" smtClean="0"/>
              <a:t> respond to queries with files and may also route queries to other nodes</a:t>
            </a:r>
          </a:p>
          <a:p>
            <a:r>
              <a:rPr lang="en-US" dirty="0" smtClean="0"/>
              <a:t>Nodes can act as clients, servers, or both, depending on the network architecture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P2P Architectures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Central hub</a:t>
            </a:r>
          </a:p>
          <a:p>
            <a:pPr lvl="1"/>
            <a:r>
              <a:rPr lang="en-US" dirty="0" smtClean="0"/>
              <a:t>Clients send queries to hub, which routes them to nodes that contain matching files</a:t>
            </a:r>
          </a:p>
          <a:p>
            <a:pPr lvl="1"/>
            <a:r>
              <a:rPr lang="en-US" dirty="0" smtClean="0"/>
              <a:t>Susceptible to attacks on the central hub</a:t>
            </a:r>
          </a:p>
          <a:p>
            <a:r>
              <a:rPr lang="en-US" dirty="0" smtClean="0"/>
              <a:t>Pure P2P (Gnutella 0.4)</a:t>
            </a:r>
          </a:p>
          <a:p>
            <a:pPr lvl="1"/>
            <a:r>
              <a:rPr lang="en-US" dirty="0" smtClean="0"/>
              <a:t>Queries </a:t>
            </a:r>
            <a:r>
              <a:rPr lang="en-US" i="1" dirty="0" smtClean="0"/>
              <a:t>flooded</a:t>
            </a:r>
            <a:r>
              <a:rPr lang="en-US" dirty="0" smtClean="0"/>
              <a:t> into network with limited </a:t>
            </a:r>
            <a:r>
              <a:rPr lang="en-US" i="1" dirty="0" smtClean="0"/>
              <a:t>horizon</a:t>
            </a:r>
          </a:p>
          <a:p>
            <a:pPr lvl="1"/>
            <a:r>
              <a:rPr lang="en-US" dirty="0" smtClean="0"/>
              <a:t>Connections between nodes are random</a:t>
            </a:r>
          </a:p>
          <a:p>
            <a:pPr lvl="1"/>
            <a:r>
              <a:rPr lang="en-US" dirty="0" smtClean="0"/>
              <a:t>Nodes only know about neighbor nodes</a:t>
            </a:r>
          </a:p>
          <a:p>
            <a:pPr lvl="1"/>
            <a:r>
              <a:rPr lang="en-US" dirty="0" smtClean="0"/>
              <a:t>Does not scale well</a:t>
            </a:r>
          </a:p>
          <a:p>
            <a:r>
              <a:rPr lang="en-US" dirty="0" smtClean="0"/>
              <a:t>Hierarchical (</a:t>
            </a:r>
            <a:r>
              <a:rPr lang="en-US" dirty="0" err="1" smtClean="0"/>
              <a:t>Superpeer</a:t>
            </a:r>
            <a:r>
              <a:rPr lang="en-US" dirty="0" smtClean="0"/>
              <a:t> Network)</a:t>
            </a:r>
          </a:p>
          <a:p>
            <a:pPr lvl="1"/>
            <a:r>
              <a:rPr lang="en-US" dirty="0" smtClean="0"/>
              <a:t>Two-level hierarchy of hub nodes and leaf nodes</a:t>
            </a:r>
          </a:p>
          <a:p>
            <a:pPr lvl="1"/>
            <a:r>
              <a:rPr lang="en-US" dirty="0" smtClean="0"/>
              <a:t>Leaf nodes are either clients or servers and only connect to hubs</a:t>
            </a:r>
          </a:p>
          <a:p>
            <a:pPr lvl="1"/>
            <a:r>
              <a:rPr lang="en-US" dirty="0" smtClean="0"/>
              <a:t>Hubs provide directory services for the leaf nodes</a:t>
            </a:r>
          </a:p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Distributed Search Architectures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066800" y="3500735"/>
            <a:ext cx="228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Central Hub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5334000" y="3505200"/>
            <a:ext cx="228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Pure P2P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3276600" y="6243935"/>
            <a:ext cx="228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Hierarchical P2P</a:t>
            </a:r>
            <a:endParaRPr lang="en-US" sz="2400" dirty="0"/>
          </a:p>
        </p:txBody>
      </p:sp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200400" y="4038600"/>
            <a:ext cx="2438400" cy="22083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800600" y="1600200"/>
            <a:ext cx="2978668" cy="1993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371600" y="1600200"/>
            <a:ext cx="1838339" cy="1935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 Neighborhoods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Flooding is inefficient due to the network traffic generated</a:t>
            </a:r>
          </a:p>
          <a:p>
            <a:r>
              <a:rPr lang="en-US" dirty="0" smtClean="0"/>
              <a:t>Rather than generating descriptions for each node, generate them for </a:t>
            </a:r>
            <a:r>
              <a:rPr lang="en-US" i="1" dirty="0" smtClean="0"/>
              <a:t>neighborhoods</a:t>
            </a:r>
            <a:r>
              <a:rPr lang="en-US" dirty="0" smtClean="0"/>
              <a:t> of nodes</a:t>
            </a:r>
          </a:p>
          <a:p>
            <a:r>
              <a:rPr lang="en-US" dirty="0" smtClean="0"/>
              <a:t>Improve efficiency of query routing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Neighborhoods of a Hub Node</a:t>
            </a:r>
            <a:endParaRPr lang="en-US" dirty="0"/>
          </a:p>
        </p:txBody>
      </p:sp>
      <p:pic>
        <p:nvPicPr>
          <p:cNvPr id="74755" name="Picture 3" descr="C:\Users\croft\Desktop\neighborhood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00200" y="1828800"/>
            <a:ext cx="5867400" cy="4160662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ln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/>
          <a:lstStyle/>
          <a:p>
            <a:r>
              <a:rPr lang="en-US" dirty="0" smtClean="0"/>
              <a:t>Some Tags Are Useful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378674" y="6324600"/>
            <a:ext cx="66223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400" dirty="0">
                <a:hlinkClick r:id="rId2"/>
              </a:rPr>
              <a:t>https://www.flickr.com/photos/7552532@N07/31015450505/in/pool-908525@N20</a:t>
            </a:r>
            <a:r>
              <a:rPr lang="pl-PL" sz="1400" dirty="0" smtClean="0">
                <a:hlinkClick r:id="rId2"/>
              </a:rPr>
              <a:t>/</a:t>
            </a:r>
            <a:r>
              <a:rPr lang="pl-PL" sz="1400" dirty="0" smtClean="0"/>
              <a:t> </a:t>
            </a:r>
            <a:endParaRPr lang="en-US" sz="1400" dirty="0"/>
          </a:p>
        </p:txBody>
      </p:sp>
      <p:pic>
        <p:nvPicPr>
          <p:cNvPr id="7" name="Picture 6" descr="tags-fairlane-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2438400"/>
            <a:ext cx="4572000" cy="3471936"/>
          </a:xfrm>
          <a:prstGeom prst="rect">
            <a:avLst/>
          </a:prstGeom>
        </p:spPr>
      </p:pic>
      <p:pic>
        <p:nvPicPr>
          <p:cNvPr id="3" name="Picture 2" descr="tags-fairlane-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447800"/>
            <a:ext cx="4572000" cy="3471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8086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ln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/>
          <a:lstStyle/>
          <a:p>
            <a:r>
              <a:rPr lang="en-US" dirty="0" smtClean="0"/>
              <a:t>Most Tags Are Sparse, Uneven</a:t>
            </a:r>
            <a:endParaRPr lang="en-US" dirty="0"/>
          </a:p>
        </p:txBody>
      </p:sp>
      <p:pic>
        <p:nvPicPr>
          <p:cNvPr id="5" name="Picture 4" descr="tags-torino-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2642399"/>
            <a:ext cx="4648200" cy="3529801"/>
          </a:xfrm>
          <a:prstGeom prst="rect">
            <a:avLst/>
          </a:prstGeom>
        </p:spPr>
      </p:pic>
      <p:pic>
        <p:nvPicPr>
          <p:cNvPr id="4" name="Picture 3" descr="tags-torino-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346999"/>
            <a:ext cx="4615805" cy="3505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378674" y="6324600"/>
            <a:ext cx="66223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400" dirty="0">
                <a:hlinkClick r:id="rId4"/>
              </a:rPr>
              <a:t>https://www.flickr.com/photos/141728736@N08/31416669335/in/pool-908525@N20</a:t>
            </a:r>
            <a:r>
              <a:rPr lang="pl-PL" sz="1400" dirty="0" smtClean="0">
                <a:hlinkClick r:id="rId4"/>
              </a:rPr>
              <a:t>/</a:t>
            </a:r>
            <a:r>
              <a:rPr lang="pl-PL" sz="1400" dirty="0" smtClean="0"/>
              <a:t>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3693555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Searching Tags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Searching user tags is challenging</a:t>
            </a:r>
          </a:p>
          <a:p>
            <a:pPr lvl="1"/>
            <a:r>
              <a:rPr lang="en-US" dirty="0" smtClean="0"/>
              <a:t>Most items have only a few tags</a:t>
            </a:r>
          </a:p>
          <a:p>
            <a:pPr lvl="1"/>
            <a:r>
              <a:rPr lang="en-US" dirty="0" smtClean="0"/>
              <a:t>Tags are very short</a:t>
            </a:r>
          </a:p>
          <a:p>
            <a:r>
              <a:rPr lang="en-US" dirty="0" smtClean="0"/>
              <a:t>Boolean, probabilistic, vector space, and language modeling will fail if use naïvely</a:t>
            </a:r>
          </a:p>
          <a:p>
            <a:r>
              <a:rPr lang="en-US" dirty="0" smtClean="0"/>
              <a:t>Must overcome the </a:t>
            </a:r>
            <a:r>
              <a:rPr lang="en-US" b="1" i="1" dirty="0" smtClean="0"/>
              <a:t>vocabulary mismatch problem</a:t>
            </a:r>
            <a:r>
              <a:rPr lang="en-US" dirty="0" smtClean="0"/>
              <a:t> between the query and </a:t>
            </a:r>
            <a:r>
              <a:rPr lang="en-US" dirty="0" smtClean="0"/>
              <a:t>tags</a:t>
            </a:r>
          </a:p>
          <a:p>
            <a:pPr lvl="1"/>
            <a:r>
              <a:rPr lang="en-US" dirty="0" smtClean="0">
                <a:solidFill>
                  <a:srgbClr val="17F6FF"/>
                </a:solidFill>
              </a:rPr>
              <a:t>“</a:t>
            </a:r>
            <a:r>
              <a:rPr lang="en-US" dirty="0" err="1" smtClean="0">
                <a:solidFill>
                  <a:srgbClr val="17F6FF"/>
                </a:solidFill>
              </a:rPr>
              <a:t>fairlane</a:t>
            </a:r>
            <a:r>
              <a:rPr lang="en-US" dirty="0" smtClean="0">
                <a:solidFill>
                  <a:srgbClr val="17F6FF"/>
                </a:solidFill>
              </a:rPr>
              <a:t>” and “</a:t>
            </a:r>
            <a:r>
              <a:rPr lang="en-US" dirty="0" err="1" smtClean="0">
                <a:solidFill>
                  <a:srgbClr val="17F6FF"/>
                </a:solidFill>
              </a:rPr>
              <a:t>torino</a:t>
            </a:r>
            <a:r>
              <a:rPr lang="en-US" dirty="0" smtClean="0">
                <a:solidFill>
                  <a:srgbClr val="17F6FF"/>
                </a:solidFill>
              </a:rPr>
              <a:t>” will not match the tags in the previous examples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 MMR(t; T_i) = \left( \lambda Sim_{item}(t, i) - (1 - \lambda) \max_{t \in T_i} Sim_{tag}(t_i, t) \right) \]&#10;\end{document}&#10;"/>
  <p:tag name="FILENAME" val="TP_tmp"/>
  <p:tag name="FORMAT" val="pngmono"/>
  <p:tag name="RES" val="1200"/>
  <p:tag name="BLEND" val="0"/>
  <p:tag name="TRANSPARENT" val="1"/>
  <p:tag name="TBUG" val="0"/>
  <p:tag name="ALLOWFS" val="0"/>
  <p:tag name="MAGNIFICATION" val="2000"/>
  <p:tag name="ORIGWIDTH" val="260"/>
  <p:tag name="PICTUREFILESIZE" val="14336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begin{eqnarray*}&#10;  P(w|P) &amp; = &amp; \frac{1}{|Rel|} \sum_{D_i \in Rel} \sum_{D \in \mathcal{C}} P(w|D) P(D_i|D) \\&#10;         &amp; \approx &amp; \frac{1}{|Rel|} \sum_{D_i \in Rel} P(w|D_i)&#10;\end{eqnarray*}&#10;\end{document}&#10;"/>
  <p:tag name="FILENAME" val="TP_tmp"/>
  <p:tag name="FORMAT" val="pngmono"/>
  <p:tag name="RES" val="1200"/>
  <p:tag name="BLEND" val="0"/>
  <p:tag name="TRANSPARENT" val="1"/>
  <p:tag name="TBUG" val="0"/>
  <p:tag name="ALLOWFS" val="0"/>
  <p:tag name="MAGNIFICATION" val="2000"/>
  <p:tag name="ORIGWIDTH" val="206"/>
  <p:tag name="PICTUREFILESIZE" val="1904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begin{table}&#10;  \centering&#10;  \begin{tabular}{ccc}&#10;     \hline&#10;     \em{Model} &amp; \em{Profile Representation} &amp; \em{Profile Updating} \\&#10;     \hline&#10;     Boolean &amp; Boolean Expression &amp; N/A \\&#10;     Vector Space &amp; Vector &amp; Rocchio \\&#10;     Language Modeling &amp; Probability Distribution &amp; Relevance Modeling \\&#10;     Classification &amp; Model Parameters &amp; Online Learning \\&#10;     \hline&#10;  \end{tabular}&#10;  \vspace{.1in}&#10;\end{table}&#10;\end{document}&#10;"/>
  <p:tag name="FILENAME" val="TP_tmp"/>
  <p:tag name="FORMAT" val="pngmono"/>
  <p:tag name="RES" val="1200"/>
  <p:tag name="BLEND" val="0"/>
  <p:tag name="TRANSPARENT" val="1"/>
  <p:tag name="TBUG" val="0"/>
  <p:tag name="ALLOWFS" val="0"/>
  <p:tag name="MAGNIFICATION" val="2000"/>
  <p:tag name="ORIGWIDTH" val="314"/>
  <p:tag name="PICTUREFILESIZE" val="43633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 U = \alpha \cdot TP + \beta \cdot TN + \delta \cdot FP + \gamma \cdot FN \]&#10;\end{document}&#10;"/>
  <p:tag name="FILENAME" val="TP_tmp"/>
  <p:tag name="FORMAT" val="pngmono"/>
  <p:tag name="RES" val="1200"/>
  <p:tag name="BLEND" val="0"/>
  <p:tag name="TRANSPARENT" val="1"/>
  <p:tag name="TBUG" val="0"/>
  <p:tag name="ALLOWFS" val="0"/>
  <p:tag name="MAGNIFICATION" val="2000"/>
  <p:tag name="ORIGWIDTH" val="174"/>
  <p:tag name="PICTUREFILESIZE" val="5787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begin{table}&#10;  \centering&#10;  \begin{tabular}{|c|c|c|}&#10;    \hline&#10;    &amp; Relevant &amp; Non-Relevant \\&#10;    \hline&#10;    Retrieved &amp; TP &amp; FP \\&#10;    \hline&#10;    Not retrieved &amp; FN &amp; TN \\&#10;    \hline&#10;  \end{tabular}&#10;\end{table}&#10;\end{document}&#10;"/>
  <p:tag name="FILENAME" val="TP_tmp"/>
  <p:tag name="FORMAT" val="pngmono"/>
  <p:tag name="RES" val="1200"/>
  <p:tag name="BLEND" val="0"/>
  <p:tag name="TRANSPARENT" val="1"/>
  <p:tag name="TBUG" val="0"/>
  <p:tag name="ALLOWFS" val="0"/>
  <p:tag name="MAGNIFICATION" val="2000"/>
  <p:tag name="ORIGWIDTH" val="192"/>
  <p:tag name="PICTUREFILESIZE" val="1090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 \hat{r}_{u}(i) = \frac{1}{|Cluster(u)|} \sum_{u' \in Cluster(u)} r_{u'}(i) \]&#10;\end{document}&#10;"/>
  <p:tag name="FILENAME" val="TP_tmp"/>
  <p:tag name="FORMAT" val="pngmono"/>
  <p:tag name="RES" val="1200"/>
  <p:tag name="BLEND" val="0"/>
  <p:tag name="TRANSPARENT" val="1"/>
  <p:tag name="TBUG" val="0"/>
  <p:tag name="ALLOWFS" val="0"/>
  <p:tag name="MAGNIFICATION" val="2000"/>
  <p:tag name="ORIGWIDTH" val="168"/>
  <p:tag name="PICTUREFILESIZE" val="10445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 \frac{\sum_{i \in I_u \cap I_{u'}} (r_{u}(i) - \hat{r}_{u})\cdot(r_{u'}(i) - \hat{r}_{u'})}{\sqrt{\sum_{i \in I_u \cap I_{u'}}(r_{u}(i) - \hat{r}_{u})^2 \sum_{i \in I_u \cap I_{u'}} (r_{u'}(i) - \hat{r}_{u'})^2}} \]&#10;\end{document}&#10;"/>
  <p:tag name="FILENAME" val="TP_tmp"/>
  <p:tag name="FORMAT" val="pngmono"/>
  <p:tag name="RES" val="1200"/>
  <p:tag name="BLEND" val="0"/>
  <p:tag name="TRANSPARENT" val="1"/>
  <p:tag name="TBUG" val="0"/>
  <p:tag name="ALLOWFS" val="0"/>
  <p:tag name="MAGNIFICATION" val="2000"/>
  <p:tag name="ORIGWIDTH" val="215"/>
  <p:tag name="PICTUREFILESIZE" val="18127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 \hat{r}_{u}(i) = \overline{r}_u + \frac{1}{\sum_{u' \in \mathcal{N}(u)} sim(u,u')} \sum_{u' \in \mathcal{N}(u)} sim(u,u')( r_{u'}(i) - \overline{r}_{u'} ) \]&#10;\end{document}&#10;"/>
  <p:tag name="FILENAME" val="TP_tmp"/>
  <p:tag name="FORMAT" val="pngmono"/>
  <p:tag name="RES" val="1200"/>
  <p:tag name="BLEND" val="0"/>
  <p:tag name="TRANSPARENT" val="1"/>
  <p:tag name="TBUG" val="0"/>
  <p:tag name="ALLOWFS" val="0"/>
  <p:tag name="MAGNIFICATION" val="2000"/>
  <p:tag name="ORIGWIDTH" val="280"/>
  <p:tag name="PICTUREFILESIZE" val="16308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 ABS = \frac{1}{|\mathcal{U}||\mathcal{I}|} \sum_{u \in \mathcal{U}} \sum_{i \in \mathcal{I}} \left| \hat{r}_{u}(i) - r_{u}(i) \right| \]&#10;\end{document}&#10;"/>
  <p:tag name="FILENAME" val="TP_tmp"/>
  <p:tag name="FORMAT" val="pngmono"/>
  <p:tag name="RES" val="1200"/>
  <p:tag name="BLEND" val="0"/>
  <p:tag name="TRANSPARENT" val="1"/>
  <p:tag name="TBUG" val="0"/>
  <p:tag name="ALLOWFS" val="0"/>
  <p:tag name="MAGNIFICATION" val="2000"/>
  <p:tag name="ORIGWIDTH" val="156"/>
  <p:tag name="PICTUREFILESIZE" val="9459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 MSE = \frac{1}{|\mathcal{U}||\mathcal{I}|} \sum_{u \in \mathcal{U}} \sum_{i \in \mathcal{I}} \left( \hat{r}_{u}(i) - r_{u}(i) \right)^2 \]&#10;\end{document}&#10;"/>
  <p:tag name="FILENAME" val="TP_tmp"/>
  <p:tag name="FORMAT" val="pngmono"/>
  <p:tag name="RES" val="1200"/>
  <p:tag name="BLEND" val="0"/>
  <p:tag name="TRANSPARENT" val="1"/>
  <p:tag name="TBUG" val="0"/>
  <p:tag name="ALLOWFS" val="0"/>
  <p:tag name="MAGNIFICATION" val="2000"/>
  <p:tag name="ORIGWIDTH" val="167"/>
  <p:tag name="PICTUREFILESIZE" val="9953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 S_d' = S_d (\alpha + (1-\alpha) R_d')\]&#10;\end{document}&#10;"/>
  <p:tag name="FILENAME" val="TP_tmp"/>
  <p:tag name="FORMAT" val="pngmono"/>
  <p:tag name="RES" val="1200"/>
  <p:tag name="BLEND" val="0"/>
  <p:tag name="TRANSPARENT" val="1"/>
  <p:tag name="TBUG" val="0"/>
  <p:tag name="ALLOWFS" val="0"/>
  <p:tag name="MAGNIFICATION" val="2000"/>
  <p:tag name="ORIGWIDTH" val="104"/>
  <p:tag name="PICTUREFILESIZE" val="458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begin{eqnarray*}&#10;   A(p) &amp; = &amp; \sum_{q \rightarrow p} H(q) \\&#10;   H(p) &amp; = &amp; \sum_{p \rightarrow q} A(q)&#10;\end{eqnarray*}&#10;\end{document}&#10;"/>
  <p:tag name="FILENAME" val="TP_tmp"/>
  <p:tag name="FORMAT" val="pngmono"/>
  <p:tag name="RES" val="1200"/>
  <p:tag name="BLEND" val="0"/>
  <p:tag name="TRANSPARENT" val="1"/>
  <p:tag name="TBUG" val="0"/>
  <p:tag name="ALLOWFS" val="0"/>
  <p:tag name="MAGNIFICATION" val="2000"/>
  <p:tag name="ORIGWIDTH" val="89"/>
  <p:tag name="PICTUREFILESIZE" val="9428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 R_d' = (R_d -R_{min})/(R_{max}-R_{min}) \]&#10;\end{document}&#10;"/>
  <p:tag name="FILENAME" val="TP_tmp"/>
  <p:tag name="FORMAT" val="pngmono"/>
  <p:tag name="RES" val="1200"/>
  <p:tag name="BLEND" val="0"/>
  <p:tag name="TRANSPARENT" val="1"/>
  <p:tag name="TBUG" val="0"/>
  <p:tag name="ALLOWFS" val="0"/>
  <p:tag name="MAGNIFICATION" val="2000"/>
  <p:tag name="ORIGWIDTH" val="152"/>
  <p:tag name="PICTUREFILESIZE" val="636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 S_d' = n_d^\gamma \sum_{i=1}^k S_{d,i} \]&#10;\end{document}&#10;"/>
  <p:tag name="FILENAME" val="TP_tmp"/>
  <p:tag name="FORMAT" val="pngmono"/>
  <p:tag name="RES" val="1200"/>
  <p:tag name="BLEND" val="0"/>
  <p:tag name="TRANSPARENT" val="1"/>
  <p:tag name="TBUG" val="0"/>
  <p:tag name="ALLOWFS" val="0"/>
  <p:tag name="MAGNIFICATION" val="2000"/>
  <p:tag name="ORIGWIDTH" val="69"/>
  <p:tag name="PICTUREFILESIZE" val="469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begin{table}&#10;  \centering&#10;  \begin{tabular}{c}&#10;  \hline&#10;  What part of Mexico gets the most tropical storms? \\&#10;  How do you pronounce the french words, coeur and miel? \\&#10;  GED test? \\&#10;  Why do I have to pay this fine? \\&#10;  What is Schr\&quot;{o}dinger's cat? \\&#10;  What's this song? \\&#10;  Hi...can u ppl tell me sumthing abt death dreams?? \\&#10;  What are the engagement and wedding traditions in Egypt? \\&#10;  Fun things to do in LA? \\&#10;  What lessons from the Tao Te Ching do you apply to your everyday life? \\&#10;  Foci of a hyperbola? \\&#10;  What should I do today? \\&#10;  Why was iTunes deleted from my computer? \\&#10;  Heather Locklear? \\&#10;  Do people in the Australian Defense Force (RAAF) pay less tax than civilians? \\&#10;  Whats a psp xmb? \\&#10;  If C(-3, y) and D(1, 7) lie upon a line whose slope is 2, find the value of y.? \\&#10;  Why does love make us so irrational? \\&#10;  Am I in love? \\&#10;  What are some technologies that are revolutionizing business? \\&#10;  \hline&#10;  \end{tabular}&#10;\end{table}&#10;\end{document}&#10;"/>
  <p:tag name="FILENAME" val="TP_tmp"/>
  <p:tag name="FORMAT" val="pngmono"/>
  <p:tag name="RES" val="1200"/>
  <p:tag name="BLEND" val="0"/>
  <p:tag name="TRANSPARENT" val="1"/>
  <p:tag name="TBUG" val="0"/>
  <p:tag name="ALLOWFS" val="0"/>
  <p:tag name="MAGNIFICATION" val="1624"/>
  <p:tag name="ORIGWIDTH" val="359"/>
  <p:tag name="PICTUREFILESIZE" val="14875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 P(Q | A) = \prod_{w \in Q} \sum_{t \in \mathcal{V}} P(w | t)P(t | A) \]&#10;\end{document}&#10;"/>
  <p:tag name="FILENAME" val="TP_tmp"/>
  <p:tag name="FORMAT" val="pngmono"/>
  <p:tag name="RES" val="1200"/>
  <p:tag name="BLEND" val="0"/>
  <p:tag name="TRANSPARENT" val="1"/>
  <p:tag name="TBUG" val="0"/>
  <p:tag name="ALLOWFS" val="0"/>
  <p:tag name="MAGNIFICATION" val="2000"/>
  <p:tag name="ORIGWIDTH" val="141"/>
  <p:tag name="PICTUREFILESIZE" val="899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 P(Q | A) = \prod_{w \in Q} \frac{(1 - \beta) f_{w,A} + \beta \sum_{t \in \mathcal{V}} P(w | t) f_{t,A} + \mu \frac{c_w}{|C|}}{|A| + \mu} \]&#10;\end{document}&#10;"/>
  <p:tag name="FILENAME" val="TP_tmp"/>
  <p:tag name="FORMAT" val="pngmono"/>
  <p:tag name="RES" val="1200"/>
  <p:tag name="BLEND" val="0"/>
  <p:tag name="TRANSPARENT" val="1"/>
  <p:tag name="TBUG" val="0"/>
  <p:tag name="ALLOWFS" val="0"/>
  <p:tag name="MAGNIFICATION" val="2000"/>
  <p:tag name="ORIGWIDTH" val="243"/>
  <p:tag name="PICTUREFILESIZE" val="1401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begin{table}&#10;  \centering&#10;  \begin{tabular}{c|c|c}&#10;    \hline&#10;    everest &amp; xp &amp; search \\&#10;    \hline&#10;    everest &amp; xp &amp; search \\&#10;    mountain &amp; window &amp; google \\&#10;    tallest &amp; install &amp; information \\&#10;    29,035 &amp; drive &amp; internet \\&#10;    highest &amp; computer &amp; website \\&#10;    mt &amp; version &amp; web \\&#10;    ft &amp; click &amp; list \\&#10;    measure &amp; pc &amp; free \\&#10;    feet &amp; program &amp; info \\&#10;    mount &amp; microsoft &amp; page \\&#10;    \hline&#10;  \end{tabular}&#10;  \vspace{.1in}&#10;\end{table}&#10;\end{document}&#10;"/>
  <p:tag name="FILENAME" val="TP_tmp"/>
  <p:tag name="FORMAT" val="pngmono"/>
  <p:tag name="RES" val="1200"/>
  <p:tag name="BLEND" val="0"/>
  <p:tag name="TRANSPARENT" val="1"/>
  <p:tag name="TBUG" val="0"/>
  <p:tag name="ALLOWFS" val="0"/>
  <p:tag name="MAGNIFICATION" val="2000"/>
  <p:tag name="ORIGWIDTH" val="170"/>
  <p:tag name="PICTUREFILESIZE" val="4158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 P(w|P) = \frac{(1 - \lambda)}{\sum_{i=1}^K \alpha_i} \sum_{i=1}^K \alpha_i \frac{f_{w,T_i}}{|T_i|} + \lambda \frac{c_w}{|C|} \]&#10;\end{document}&#10;"/>
  <p:tag name="FILENAME" val="TP_tmp"/>
  <p:tag name="FORMAT" val="pngmono"/>
  <p:tag name="RES" val="1200"/>
  <p:tag name="BLEND" val="0"/>
  <p:tag name="TRANSPARENT" val="1"/>
  <p:tag name="TBUG" val="0"/>
  <p:tag name="ALLOWFS" val="0"/>
  <p:tag name="MAGNIFICATION" val="2000"/>
  <p:tag name="ORIGWIDTH" val="169"/>
  <p:tag name="PICTUREFILESIZE" val="11643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 -KL( P || D ) = \sum_{w\in V} P(w|P) \log P(w|D) - \sum_{w\in V} P(w|P) \log P(w|P) \]&#10;\end{document}&#10;"/>
  <p:tag name="FILENAME" val="TP_tmp"/>
  <p:tag name="FORMAT" val="pngmono"/>
  <p:tag name="RES" val="1200"/>
  <p:tag name="BLEND" val="0"/>
  <p:tag name="TRANSPARENT" val="1"/>
  <p:tag name="TBUG" val="0"/>
  <p:tag name="ALLOWFS" val="0"/>
  <p:tag name="MAGNIFICATION" val="2000"/>
  <p:tag name="ORIGWIDTH" val="283"/>
  <p:tag name="PICTUREFILESIZE" val="14419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 P' = \alpha.P + \beta.\frac{1}{|Rel|}\sum_{D_i\in Rel} D_i - \gamma.\frac{1}{|Nonrel|}\sum_{D_i\in Nonrel} D_i \]&#10;\end{document}&#10;"/>
  <p:tag name="FILENAME" val="TP_tmp"/>
  <p:tag name="FORMAT" val="pngmono"/>
  <p:tag name="RES" val="1200"/>
  <p:tag name="BLEND" val="0"/>
  <p:tag name="TRANSPARENT" val="1"/>
  <p:tag name="TBUG" val="0"/>
  <p:tag name="ALLOWFS" val="0"/>
  <p:tag name="MAGNIFICATION" val="2000"/>
  <p:tag name="ORIGWIDTH" val="245"/>
  <p:tag name="PICTUREFILESIZE" val="13377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10531</TotalTime>
  <Words>2779</Words>
  <Application>Microsoft Macintosh PowerPoint</Application>
  <PresentationFormat>On-screen Show (4:3)</PresentationFormat>
  <Paragraphs>591</Paragraphs>
  <Slides>65</Slides>
  <Notes>1</Notes>
  <HiddenSlides>5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66" baseType="lpstr">
      <vt:lpstr>Office Theme</vt:lpstr>
      <vt:lpstr>Search Engines</vt:lpstr>
      <vt:lpstr>Social Search</vt:lpstr>
      <vt:lpstr>Web 2.0</vt:lpstr>
      <vt:lpstr>Social Search Topics</vt:lpstr>
      <vt:lpstr>User Tags and Manual Indexing</vt:lpstr>
      <vt:lpstr>Types of User Tags</vt:lpstr>
      <vt:lpstr>Some Tags Are Useful</vt:lpstr>
      <vt:lpstr>Most Tags Are Sparse, Uneven</vt:lpstr>
      <vt:lpstr>Searching Tags</vt:lpstr>
      <vt:lpstr>Tag Expansion</vt:lpstr>
      <vt:lpstr>Tag Expansion Using Search Results</vt:lpstr>
      <vt:lpstr>Searching Tags</vt:lpstr>
      <vt:lpstr>Inferring Missing Tags</vt:lpstr>
      <vt:lpstr>Methods for Inferring Tags</vt:lpstr>
      <vt:lpstr>Browsing and Tag Clouds</vt:lpstr>
      <vt:lpstr>Example Tag Cloud</vt:lpstr>
      <vt:lpstr>Searching with Communities</vt:lpstr>
      <vt:lpstr>Finding Communities</vt:lpstr>
      <vt:lpstr>Graph Representation</vt:lpstr>
      <vt:lpstr>HITS</vt:lpstr>
      <vt:lpstr>A Good Hub</vt:lpstr>
      <vt:lpstr>A Good Authority</vt:lpstr>
      <vt:lpstr>HITS Example</vt:lpstr>
      <vt:lpstr>Finding Communities</vt:lpstr>
      <vt:lpstr>Community Based Question Answering</vt:lpstr>
      <vt:lpstr>Example Questions</vt:lpstr>
      <vt:lpstr>Community Based Question Answering</vt:lpstr>
      <vt:lpstr>Question Answering Models</vt:lpstr>
      <vt:lpstr>Computing Translation Probabilities</vt:lpstr>
      <vt:lpstr>Example Question/Answer Translations</vt:lpstr>
      <vt:lpstr>Collaborative Searching</vt:lpstr>
      <vt:lpstr>Collaborative Search</vt:lpstr>
      <vt:lpstr>Collaborative Search Scenarios</vt:lpstr>
      <vt:lpstr>Collaborative Search</vt:lpstr>
      <vt:lpstr>Document Filtering</vt:lpstr>
      <vt:lpstr>Profiles</vt:lpstr>
      <vt:lpstr>Document Filtering Scenarios</vt:lpstr>
      <vt:lpstr>Static Filtering</vt:lpstr>
      <vt:lpstr>Static Filtering with Language Models</vt:lpstr>
      <vt:lpstr>Adaptive Filtering</vt:lpstr>
      <vt:lpstr>Adaptive Filtering Models</vt:lpstr>
      <vt:lpstr>Summary of Filtering Models</vt:lpstr>
      <vt:lpstr>Fast Filtering with Millions of Profiles</vt:lpstr>
      <vt:lpstr>Evaluation of Filtering Systems</vt:lpstr>
      <vt:lpstr>Collaborative Filtering</vt:lpstr>
      <vt:lpstr>Recommender Systems</vt:lpstr>
      <vt:lpstr>Recommender System Algorithms</vt:lpstr>
      <vt:lpstr>Recommender Systems</vt:lpstr>
      <vt:lpstr>Rating using User Clusters</vt:lpstr>
      <vt:lpstr>Cluster-Based Collaborative Filtering</vt:lpstr>
      <vt:lpstr>Cluster-Based Collaborative Filtering</vt:lpstr>
      <vt:lpstr>Rating using Nearest Neighbors</vt:lpstr>
      <vt:lpstr>Evaluating Collaborative Filtering</vt:lpstr>
      <vt:lpstr>Distributed Search</vt:lpstr>
      <vt:lpstr>Distributed Search Tasks</vt:lpstr>
      <vt:lpstr>Metasearch Engine Architecture</vt:lpstr>
      <vt:lpstr>Resource Representation and Selection Using Language Models</vt:lpstr>
      <vt:lpstr>Result Merging</vt:lpstr>
      <vt:lpstr>Result Merging for Metasearch</vt:lpstr>
      <vt:lpstr>Mostly metasearch is not interesting, but you do have blended results from  verticals</vt:lpstr>
      <vt:lpstr>Peer-to-Peer Networks</vt:lpstr>
      <vt:lpstr>P2P Architectures</vt:lpstr>
      <vt:lpstr>Distributed Search Architectures</vt:lpstr>
      <vt:lpstr>Network Neighborhoods</vt:lpstr>
      <vt:lpstr>Neighborhoods of a Hub Node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Search Engines</dc:title>
  <dc:creator>metzler</dc:creator>
  <cp:lastModifiedBy>Office 2004 Test Drive User</cp:lastModifiedBy>
  <cp:revision>46</cp:revision>
  <dcterms:created xsi:type="dcterms:W3CDTF">2008-09-03T04:39:16Z</dcterms:created>
  <dcterms:modified xsi:type="dcterms:W3CDTF">2016-12-08T18:14:47Z</dcterms:modified>
</cp:coreProperties>
</file>